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89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90" r:id="rId13"/>
    <p:sldId id="271" r:id="rId14"/>
    <p:sldId id="272" r:id="rId15"/>
    <p:sldId id="273" r:id="rId16"/>
    <p:sldId id="274" r:id="rId17"/>
    <p:sldId id="503" r:id="rId18"/>
    <p:sldId id="504" r:id="rId19"/>
    <p:sldId id="306" r:id="rId20"/>
    <p:sldId id="300" r:id="rId21"/>
    <p:sldId id="276" r:id="rId22"/>
    <p:sldId id="277" r:id="rId23"/>
    <p:sldId id="278" r:id="rId24"/>
    <p:sldId id="279" r:id="rId25"/>
    <p:sldId id="280" r:id="rId26"/>
    <p:sldId id="301" r:id="rId27"/>
    <p:sldId id="282" r:id="rId28"/>
    <p:sldId id="285" r:id="rId29"/>
    <p:sldId id="292" r:id="rId30"/>
    <p:sldId id="293" r:id="rId31"/>
    <p:sldId id="283" r:id="rId32"/>
    <p:sldId id="284" r:id="rId33"/>
    <p:sldId id="286" r:id="rId34"/>
    <p:sldId id="294" r:id="rId35"/>
    <p:sldId id="295" r:id="rId36"/>
    <p:sldId id="296" r:id="rId37"/>
    <p:sldId id="297" r:id="rId38"/>
    <p:sldId id="298" r:id="rId39"/>
    <p:sldId id="299" r:id="rId40"/>
    <p:sldId id="303" r:id="rId41"/>
    <p:sldId id="291" r:id="rId42"/>
    <p:sldId id="287" r:id="rId43"/>
    <p:sldId id="512" r:id="rId44"/>
    <p:sldId id="411" r:id="rId45"/>
    <p:sldId id="501" r:id="rId46"/>
    <p:sldId id="412" r:id="rId47"/>
    <p:sldId id="428" r:id="rId48"/>
    <p:sldId id="413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449" r:id="rId70"/>
    <p:sldId id="450" r:id="rId71"/>
    <p:sldId id="502" r:id="rId72"/>
    <p:sldId id="482" r:id="rId73"/>
    <p:sldId id="395" r:id="rId74"/>
    <p:sldId id="483" r:id="rId75"/>
    <p:sldId id="484" r:id="rId76"/>
    <p:sldId id="288" r:id="rId77"/>
    <p:sldId id="485" r:id="rId78"/>
    <p:sldId id="399" r:id="rId79"/>
    <p:sldId id="530" r:id="rId80"/>
    <p:sldId id="529" r:id="rId81"/>
    <p:sldId id="505" r:id="rId82"/>
    <p:sldId id="506" r:id="rId83"/>
    <p:sldId id="507" r:id="rId84"/>
    <p:sldId id="516" r:id="rId85"/>
    <p:sldId id="520" r:id="rId86"/>
    <p:sldId id="519" r:id="rId87"/>
    <p:sldId id="521" r:id="rId88"/>
    <p:sldId id="522" r:id="rId89"/>
    <p:sldId id="513" r:id="rId90"/>
    <p:sldId id="523" r:id="rId91"/>
    <p:sldId id="525" r:id="rId92"/>
    <p:sldId id="524" r:id="rId93"/>
    <p:sldId id="517" r:id="rId94"/>
    <p:sldId id="526" r:id="rId95"/>
    <p:sldId id="518" r:id="rId96"/>
    <p:sldId id="508" r:id="rId97"/>
    <p:sldId id="509" r:id="rId98"/>
    <p:sldId id="514" r:id="rId99"/>
    <p:sldId id="527" r:id="rId100"/>
    <p:sldId id="528" r:id="rId101"/>
    <p:sldId id="515" r:id="rId102"/>
  </p:sldIdLst>
  <p:sldSz cx="12192000" cy="6858000"/>
  <p:notesSz cx="6858000" cy="9144000"/>
  <p:embeddedFontLst>
    <p:embeddedFont>
      <p:font typeface="Average" panose="02020500000000000000" charset="0"/>
      <p:regular r:id="rId104"/>
    </p:embeddedFont>
    <p:embeddedFont>
      <p:font typeface="Century Gothic" panose="020B0502020202020204" pitchFamily="34" charset="0"/>
      <p:regular r:id="rId105"/>
      <p:bold r:id="rId106"/>
      <p:italic r:id="rId107"/>
      <p:boldItalic r:id="rId108"/>
    </p:embeddedFont>
    <p:embeddedFont>
      <p:font typeface="Oswald" panose="02020500000000000000" charset="0"/>
      <p:regular r:id="rId109"/>
      <p:bold r:id="rId110"/>
    </p:embeddedFont>
    <p:embeddedFont>
      <p:font typeface="Titillium Web" panose="02020500000000000000" charset="0"/>
      <p:regular r:id="rId111"/>
      <p:bold r:id="rId112"/>
      <p:italic r:id="rId113"/>
      <p:boldItalic r:id="rId114"/>
    </p:embeddedFont>
    <p:embeddedFont>
      <p:font typeface="Wingdings 3" panose="05040102010807070707" pitchFamily="18" charset="2"/>
      <p:regular r:id="rId115"/>
    </p:embeddedFont>
    <p:embeddedFont>
      <p:font typeface="微軟正黑體" panose="020B0604030504040204" pitchFamily="34" charset="-120"/>
      <p:regular r:id="rId116"/>
      <p:bold r:id="rId117"/>
    </p:embeddedFont>
    <p:embeddedFont>
      <p:font typeface="微軟正黑體" panose="020B0604030504040204" pitchFamily="34" charset="-120"/>
      <p:regular r:id="rId116"/>
      <p:bold r:id="rId117"/>
    </p:embeddedFont>
    <p:embeddedFont>
      <p:font typeface="標楷體" panose="03000509000000000000" pitchFamily="65" charset="-120"/>
      <p:regular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9" roundtripDataSignature="AMtx7mhhJi6m0RKD+wTcCe7Pb2YqQMbRB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承軒 Wu" initials="承W" lastIdx="1" clrIdx="0">
    <p:extLst>
      <p:ext uri="{19B8F6BF-5375-455C-9EA6-DF929625EA0E}">
        <p15:presenceInfo xmlns:p15="http://schemas.microsoft.com/office/powerpoint/2012/main" userId="4c8e0499e6e4b5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B957CC-F5A9-4AB7-9196-8DE1A17707E3}">
  <a:tblStyle styleId="{48B957CC-F5A9-4AB7-9196-8DE1A17707E3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7E6"/>
          </a:solidFill>
        </a:fill>
      </a:tcStyle>
    </a:wholeTbl>
    <a:band1H>
      <a:tcTxStyle/>
      <a:tcStyle>
        <a:tcBdr/>
        <a:fill>
          <a:solidFill>
            <a:srgbClr val="E3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3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42" autoAdjust="0"/>
    <p:restoredTop sz="82026" autoAdjust="0"/>
  </p:normalViewPr>
  <p:slideViewPr>
    <p:cSldViewPr snapToGrid="0">
      <p:cViewPr>
        <p:scale>
          <a:sx n="75" d="100"/>
          <a:sy n="75" d="100"/>
        </p:scale>
        <p:origin x="28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font" Target="fonts/font1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customschemas.google.com/relationships/presentationmetadata" Target="meta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由</a:t>
            </a:r>
            <a:r>
              <a:rPr lang="en-US" altLang="zh-TW" dirty="0"/>
              <a:t>CPU</a:t>
            </a:r>
            <a:r>
              <a:rPr lang="zh-TW" altLang="en-US" dirty="0"/>
              <a:t>去控制</a:t>
            </a:r>
            <a:r>
              <a:rPr lang="en-US" altLang="zh-TW" dirty="0"/>
              <a:t>ROM</a:t>
            </a:r>
            <a:r>
              <a:rPr lang="zh-TW" altLang="en-US" dirty="0"/>
              <a:t>、</a:t>
            </a:r>
            <a:r>
              <a:rPr lang="en-US" altLang="zh-TW" dirty="0"/>
              <a:t>RAM</a:t>
            </a:r>
            <a:r>
              <a:rPr lang="zh-TW" altLang="en-US" dirty="0"/>
              <a:t>、</a:t>
            </a:r>
            <a:r>
              <a:rPr lang="en-US" altLang="zh-TW" dirty="0"/>
              <a:t>I/O</a:t>
            </a:r>
            <a:endParaRPr dirty="0"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379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cb1eccd51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acb1eccd51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5262cea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5262cea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5262cea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5262cea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5262cea5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5262cea5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5262cea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5262cea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35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5262cea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5262cea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695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5262cea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5262cea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79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5262cea5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5262cea5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5262cea5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5262cea5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5262cea5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5262cea5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5262cea5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5262cea5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5262cea5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5262cea5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5262cea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5262cea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940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5262cea5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5262cea5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5262cea5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5262cea5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5262cea5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5262cea5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5262cea5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5262cea5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3719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5262cea5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5262cea5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5262cea5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5262cea5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500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4169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cb1eccd51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acb1eccd51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8" name="Google Shape;93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8" name="Google Shape;93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593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6" name="Google Shape;94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cb1eccd51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2acb1eccd51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7" name="Google Shape;967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4" name="Google Shape;974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3" name="Google Shape;98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4" name="Google Shape;103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cb1eccd51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acb1eccd51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1" name="Google Shape;105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7" name="Google Shape;1057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0" name="Google Shape;1100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9" name="Google Shape;1109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8" name="Google Shape;1118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7" name="Google Shape;112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cb1eccd51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acb1eccd51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6" name="Google Shape;1136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388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4" name="Google Shape;1474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1" name="Google Shape;1481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正文的</a:t>
            </a:r>
            <a:r>
              <a:rPr lang="en-US" altLang="zh-TW" dirty="0"/>
              <a:t>GL6509</a:t>
            </a:r>
            <a:r>
              <a:rPr lang="zh-TW" altLang="en-US" dirty="0"/>
              <a:t> 還算熱門 一般在市面上都買的到 那我們如果使用比較耗電的</a:t>
            </a:r>
            <a:r>
              <a:rPr lang="en-US" altLang="zh-TW" dirty="0" err="1"/>
              <a:t>wifi</a:t>
            </a:r>
            <a:r>
              <a:rPr lang="en-US" altLang="zh-TW" dirty="0"/>
              <a:t> </a:t>
            </a:r>
            <a:r>
              <a:rPr lang="zh-TW" altLang="en-US" dirty="0"/>
              <a:t>電力供給就是很大的問題 所以我們使用這個低功號長距離的</a:t>
            </a:r>
            <a:r>
              <a:rPr lang="en-US" altLang="zh-TW" dirty="0"/>
              <a:t>LORA</a:t>
            </a:r>
            <a:r>
              <a:rPr lang="zh-TW" altLang="en-US" dirty="0"/>
              <a:t>傳輸 用來減少困境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2.5v-3.6V</a:t>
            </a:r>
            <a:r>
              <a:rPr lang="zh-TW" altLang="en-US" dirty="0"/>
              <a:t>在台灣一般環境下都可以正常運行ㄉ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LOAR</a:t>
            </a:r>
            <a:r>
              <a:rPr lang="zh-TW" altLang="en-US" dirty="0"/>
              <a:t>模組很彈性 他有很多的界接界面 </a:t>
            </a:r>
            <a:r>
              <a:rPr lang="en-US" altLang="zh-TW" dirty="0"/>
              <a:t>URAT</a:t>
            </a:r>
            <a:r>
              <a:rPr lang="zh-TW" altLang="en-US" dirty="0"/>
              <a:t>界面界接 我們利用</a:t>
            </a:r>
            <a:r>
              <a:rPr lang="en-US" altLang="zh-TW" dirty="0"/>
              <a:t>USB</a:t>
            </a:r>
            <a:r>
              <a:rPr lang="zh-TW" altLang="en-US" dirty="0"/>
              <a:t>他可以轉成</a:t>
            </a:r>
            <a:r>
              <a:rPr lang="en-US" altLang="zh-TW" dirty="0"/>
              <a:t>comport</a:t>
            </a:r>
            <a:r>
              <a:rPr lang="zh-TW" altLang="en-US" dirty="0"/>
              <a:t> 我們利用這個介面主要要下</a:t>
            </a:r>
            <a:r>
              <a:rPr lang="en-US" altLang="zh-TW" dirty="0"/>
              <a:t>AT</a:t>
            </a:r>
            <a:r>
              <a:rPr lang="zh-TW" altLang="en-US" dirty="0"/>
              <a:t> </a:t>
            </a:r>
            <a:r>
              <a:rPr lang="en-US" altLang="zh-TW" dirty="0"/>
              <a:t>command</a:t>
            </a:r>
            <a:r>
              <a:rPr lang="zh-TW" altLang="en-US" dirty="0"/>
              <a:t>來控制他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本次源主要介紹</a:t>
            </a:r>
            <a:r>
              <a:rPr lang="en-US" altLang="zh-TW" dirty="0"/>
              <a:t>UART</a:t>
            </a:r>
            <a:r>
              <a:rPr lang="zh-TW" altLang="en-US" dirty="0"/>
              <a:t> 學會知之後就可以參考</a:t>
            </a:r>
            <a:r>
              <a:rPr lang="en-US" altLang="zh-TW" dirty="0"/>
              <a:t>GL6509</a:t>
            </a:r>
            <a:r>
              <a:rPr lang="zh-TW" altLang="en-US" dirty="0"/>
              <a:t>的使用說明手冊 可以看到其他界面可以去使用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型號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序號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MAC</a:t>
            </a:r>
            <a:r>
              <a:rPr lang="zh-TW" altLang="en-US" dirty="0"/>
              <a:t> </a:t>
            </a:r>
            <a:r>
              <a:rPr lang="en-US" altLang="zh-TW" dirty="0"/>
              <a:t>address</a:t>
            </a:r>
            <a:r>
              <a:rPr lang="zh-TW" altLang="en-US" dirty="0"/>
              <a:t>很重要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模組</a:t>
            </a:r>
            <a:r>
              <a:rPr lang="en-US" altLang="zh-TW" dirty="0"/>
              <a:t>pin number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AT </a:t>
            </a:r>
            <a:r>
              <a:rPr lang="en-US" altLang="zh-TW" dirty="0" err="1"/>
              <a:t>comman</a:t>
            </a:r>
            <a:r>
              <a:rPr lang="zh-TW" altLang="en-US" dirty="0"/>
              <a:t>也可以去查詢我們的</a:t>
            </a:r>
            <a:r>
              <a:rPr lang="en-US" altLang="zh-TW" dirty="0"/>
              <a:t>mac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通常是我們要</a:t>
            </a:r>
            <a:r>
              <a:rPr lang="en-US" altLang="zh-TW" dirty="0"/>
              <a:t>downlink</a:t>
            </a:r>
            <a:r>
              <a:rPr lang="zh-TW" altLang="en-US" dirty="0"/>
              <a:t>下指令給這個模組的時候我們會用到他ㄉ</a:t>
            </a:r>
            <a:r>
              <a:rPr lang="en-US" altLang="zh-TW" dirty="0"/>
              <a:t>mac address </a:t>
            </a:r>
            <a:r>
              <a:rPr lang="zh-TW" altLang="en-US" dirty="0"/>
              <a:t>所以要記下來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我們要接的</a:t>
            </a:r>
            <a:r>
              <a:rPr lang="en-US" altLang="zh-TW" dirty="0"/>
              <a:t>pin</a:t>
            </a:r>
            <a:r>
              <a:rPr lang="zh-TW" altLang="en-US" dirty="0"/>
              <a:t>腳有 傳輸</a:t>
            </a:r>
            <a:r>
              <a:rPr lang="en-US" altLang="zh-TW" dirty="0"/>
              <a:t>TX</a:t>
            </a:r>
            <a:r>
              <a:rPr lang="zh-TW" altLang="en-US" dirty="0"/>
              <a:t> 接收</a:t>
            </a:r>
            <a:r>
              <a:rPr lang="en-US" altLang="zh-TW" dirty="0"/>
              <a:t>RX </a:t>
            </a:r>
            <a:r>
              <a:rPr lang="zh-TW" altLang="en-US" dirty="0"/>
              <a:t>還有電源</a:t>
            </a:r>
            <a:r>
              <a:rPr lang="en-US" altLang="zh-TW" dirty="0"/>
              <a:t>+ground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1" name="Google Shape;1501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cb1eccd51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acb1eccd51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9" name="Google Shape;1519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4" name="Google Shape;1554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44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cb1eccd51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acb1eccd51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cb1eccd51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acb1eccd51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55255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cb1eccd51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acb1eccd51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0335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2364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2acb1eccd51_0_750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1" name="Google Shape;11;g2acb1eccd51_0_750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g2acb1eccd51_0_750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g2acb1eccd51_0_750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g2acb1eccd51_0_750"/>
          <p:cNvSpPr txBox="1">
            <a:spLocks noGrp="1"/>
          </p:cNvSpPr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5" name="Google Shape;15;g2acb1eccd51_0_750"/>
          <p:cNvSpPr txBox="1">
            <a:spLocks noGrp="1"/>
          </p:cNvSpPr>
          <p:nvPr>
            <p:ph type="subTitle" idx="1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g2acb1eccd51_0_750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acb1eccd51_0_790"/>
          <p:cNvSpPr txBox="1">
            <a:spLocks noGrp="1"/>
          </p:cNvSpPr>
          <p:nvPr>
            <p:ph type="title" hasCustomPrompt="1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2acb1eccd51_0_790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2acb1eccd51_0_790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acb1eccd51_0_794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cb1eccd51_0_79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2acb1eccd51_0_79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g2acb1eccd51_0_796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2acb1eccd51_0_796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2acb1eccd51_0_79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body">
  <p:cSld name="Title, sub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2acb1eccd51_0_802"/>
          <p:cNvPicPr preferRelativeResize="0"/>
          <p:nvPr/>
        </p:nvPicPr>
        <p:blipFill rotWithShape="1">
          <a:blip r:embed="rId2">
            <a:alphaModFix amt="70000"/>
          </a:blip>
          <a:srcRect l="70367" t="67846"/>
          <a:stretch/>
        </p:blipFill>
        <p:spPr>
          <a:xfrm rot="-5400000">
            <a:off x="150000" y="2326703"/>
            <a:ext cx="4392998" cy="476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2acb1eccd51_0_802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2569519" y="-2685480"/>
            <a:ext cx="2592667" cy="780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2acb1eccd51_0_802"/>
          <p:cNvPicPr preferRelativeResize="0"/>
          <p:nvPr/>
        </p:nvPicPr>
        <p:blipFill rotWithShape="1">
          <a:blip r:embed="rId4">
            <a:alphaModFix amt="70000"/>
          </a:blip>
          <a:srcRect l="64014" t="41948" b="11322"/>
          <a:stretch/>
        </p:blipFill>
        <p:spPr>
          <a:xfrm rot="10800000">
            <a:off x="6885902" y="-26368"/>
            <a:ext cx="5335099" cy="69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2acb1eccd51_0_802"/>
          <p:cNvSpPr txBox="1">
            <a:spLocks noGrp="1"/>
          </p:cNvSpPr>
          <p:nvPr>
            <p:ph type="body" idx="1"/>
          </p:nvPr>
        </p:nvSpPr>
        <p:spPr>
          <a:xfrm>
            <a:off x="1253367" y="1594100"/>
            <a:ext cx="96852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67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17500" algn="l" rtl="0">
              <a:lnSpc>
                <a:spcPct val="107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6" name="Google Shape;66;g2acb1eccd51_0_802"/>
          <p:cNvSpPr txBox="1">
            <a:spLocks noGrp="1"/>
          </p:cNvSpPr>
          <p:nvPr>
            <p:ph type="title"/>
          </p:nvPr>
        </p:nvSpPr>
        <p:spPr>
          <a:xfrm>
            <a:off x="2340800" y="722456"/>
            <a:ext cx="75105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67" name="Google Shape;67;g2acb1eccd51_0_802"/>
          <p:cNvSpPr/>
          <p:nvPr/>
        </p:nvSpPr>
        <p:spPr>
          <a:xfrm rot="10800000">
            <a:off x="11222796" y="6181336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2acb1eccd51_0_802"/>
          <p:cNvSpPr/>
          <p:nvPr/>
        </p:nvSpPr>
        <p:spPr>
          <a:xfrm rot="10800000">
            <a:off x="10644763" y="6429869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acb1eccd51_0_802"/>
          <p:cNvSpPr/>
          <p:nvPr/>
        </p:nvSpPr>
        <p:spPr>
          <a:xfrm rot="10800000">
            <a:off x="567363" y="5550769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2acb1eccd51_0_802"/>
          <p:cNvSpPr/>
          <p:nvPr/>
        </p:nvSpPr>
        <p:spPr>
          <a:xfrm rot="10800000">
            <a:off x="475463" y="6328369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2acb1eccd51_0_802"/>
          <p:cNvSpPr/>
          <p:nvPr/>
        </p:nvSpPr>
        <p:spPr>
          <a:xfrm rot="10800000">
            <a:off x="11495229" y="5462869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acb1eccd51_0_802"/>
          <p:cNvSpPr/>
          <p:nvPr/>
        </p:nvSpPr>
        <p:spPr>
          <a:xfrm rot="10800000">
            <a:off x="950980" y="116936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acb1eccd51_0_802"/>
          <p:cNvSpPr/>
          <p:nvPr/>
        </p:nvSpPr>
        <p:spPr>
          <a:xfrm rot="10800000">
            <a:off x="474980" y="1188869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2acb1eccd51_0_802"/>
          <p:cNvSpPr/>
          <p:nvPr/>
        </p:nvSpPr>
        <p:spPr>
          <a:xfrm rot="10800000">
            <a:off x="1845313" y="485220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2acb1eccd51_0_802"/>
          <p:cNvSpPr/>
          <p:nvPr/>
        </p:nvSpPr>
        <p:spPr>
          <a:xfrm rot="10800000">
            <a:off x="1319263" y="6557936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2acb1eccd51_0_817"/>
          <p:cNvPicPr preferRelativeResize="0"/>
          <p:nvPr/>
        </p:nvPicPr>
        <p:blipFill rotWithShape="1">
          <a:blip r:embed="rId2">
            <a:alphaModFix amt="70000"/>
          </a:blip>
          <a:srcRect l="74314" t="59296"/>
          <a:stretch/>
        </p:blipFill>
        <p:spPr>
          <a:xfrm rot="5400000">
            <a:off x="7273549" y="-1139651"/>
            <a:ext cx="3807802" cy="603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acb1eccd51_0_817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/>
        </p:blipFill>
        <p:spPr>
          <a:xfrm rot="-5400000">
            <a:off x="6113980" y="789052"/>
            <a:ext cx="3141000" cy="912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acb1eccd51_0_817"/>
          <p:cNvPicPr preferRelativeResize="0"/>
          <p:nvPr/>
        </p:nvPicPr>
        <p:blipFill rotWithShape="1">
          <a:blip r:embed="rId4">
            <a:alphaModFix amt="70000"/>
          </a:blip>
          <a:srcRect l="72989" t="46040" b="7701"/>
          <a:stretch/>
        </p:blipFill>
        <p:spPr>
          <a:xfrm>
            <a:off x="0" y="0"/>
            <a:ext cx="4004299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acb1eccd51_0_817"/>
          <p:cNvSpPr/>
          <p:nvPr/>
        </p:nvSpPr>
        <p:spPr>
          <a:xfrm>
            <a:off x="563613" y="309636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2acb1eccd51_0_817"/>
          <p:cNvSpPr/>
          <p:nvPr/>
        </p:nvSpPr>
        <p:spPr>
          <a:xfrm>
            <a:off x="1325547" y="245003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acb1eccd51_0_817"/>
          <p:cNvSpPr/>
          <p:nvPr/>
        </p:nvSpPr>
        <p:spPr>
          <a:xfrm>
            <a:off x="11301347" y="1327303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2acb1eccd51_0_817"/>
          <p:cNvSpPr/>
          <p:nvPr/>
        </p:nvSpPr>
        <p:spPr>
          <a:xfrm>
            <a:off x="11209347" y="365803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2acb1eccd51_0_817"/>
          <p:cNvSpPr/>
          <p:nvPr/>
        </p:nvSpPr>
        <p:spPr>
          <a:xfrm>
            <a:off x="475080" y="1212003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2acb1eccd51_0_817"/>
          <p:cNvSpPr/>
          <p:nvPr/>
        </p:nvSpPr>
        <p:spPr>
          <a:xfrm>
            <a:off x="10937029" y="6272436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acb1eccd51_0_817"/>
          <p:cNvSpPr/>
          <p:nvPr/>
        </p:nvSpPr>
        <p:spPr>
          <a:xfrm>
            <a:off x="11393729" y="5486003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acb1eccd51_0_817"/>
          <p:cNvSpPr/>
          <p:nvPr/>
        </p:nvSpPr>
        <p:spPr>
          <a:xfrm>
            <a:off x="10124996" y="6189653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2acb1eccd51_0_817"/>
          <p:cNvSpPr/>
          <p:nvPr/>
        </p:nvSpPr>
        <p:spPr>
          <a:xfrm>
            <a:off x="10549447" y="320136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>
  <p:cSld name="SECTION_HEAD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cb1eccd51_0_830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7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acb1eccd51_0_830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g2acb1eccd51_0_830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2acb1eccd51_0_830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acb1eccd51_0_8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2acb1eccd51_0_836"/>
          <p:cNvPicPr preferRelativeResize="0"/>
          <p:nvPr/>
        </p:nvPicPr>
        <p:blipFill rotWithShape="1">
          <a:blip r:embed="rId2">
            <a:alphaModFix amt="70000"/>
          </a:blip>
          <a:srcRect l="70367" t="67846"/>
          <a:stretch/>
        </p:blipFill>
        <p:spPr>
          <a:xfrm rot="-5400000">
            <a:off x="150000" y="2326703"/>
            <a:ext cx="4392998" cy="476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acb1eccd51_0_836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2569519" y="-2685480"/>
            <a:ext cx="2592667" cy="780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acb1eccd51_0_836"/>
          <p:cNvPicPr preferRelativeResize="0"/>
          <p:nvPr/>
        </p:nvPicPr>
        <p:blipFill rotWithShape="1">
          <a:blip r:embed="rId4">
            <a:alphaModFix amt="70000"/>
          </a:blip>
          <a:srcRect l="64014" t="41948" b="11322"/>
          <a:stretch/>
        </p:blipFill>
        <p:spPr>
          <a:xfrm rot="10800000">
            <a:off x="6885902" y="-26368"/>
            <a:ext cx="5335099" cy="69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acb1eccd51_0_836"/>
          <p:cNvSpPr/>
          <p:nvPr/>
        </p:nvSpPr>
        <p:spPr>
          <a:xfrm rot="10800000">
            <a:off x="11222796" y="6181336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acb1eccd51_0_836"/>
          <p:cNvSpPr/>
          <p:nvPr/>
        </p:nvSpPr>
        <p:spPr>
          <a:xfrm rot="10800000">
            <a:off x="10644763" y="6429869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acb1eccd51_0_836"/>
          <p:cNvSpPr/>
          <p:nvPr/>
        </p:nvSpPr>
        <p:spPr>
          <a:xfrm rot="10800000">
            <a:off x="567363" y="5550769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acb1eccd51_0_836"/>
          <p:cNvSpPr/>
          <p:nvPr/>
        </p:nvSpPr>
        <p:spPr>
          <a:xfrm rot="10800000">
            <a:off x="475463" y="6328369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acb1eccd51_0_836"/>
          <p:cNvSpPr/>
          <p:nvPr/>
        </p:nvSpPr>
        <p:spPr>
          <a:xfrm rot="10800000">
            <a:off x="11495229" y="5462869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acb1eccd51_0_836"/>
          <p:cNvSpPr/>
          <p:nvPr/>
        </p:nvSpPr>
        <p:spPr>
          <a:xfrm rot="10800000">
            <a:off x="950980" y="116936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acb1eccd51_0_836"/>
          <p:cNvSpPr/>
          <p:nvPr/>
        </p:nvSpPr>
        <p:spPr>
          <a:xfrm rot="10800000">
            <a:off x="474980" y="1188869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acb1eccd51_0_836"/>
          <p:cNvSpPr/>
          <p:nvPr/>
        </p:nvSpPr>
        <p:spPr>
          <a:xfrm rot="10800000">
            <a:off x="1845313" y="485220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acb1eccd51_0_836"/>
          <p:cNvSpPr/>
          <p:nvPr/>
        </p:nvSpPr>
        <p:spPr>
          <a:xfrm rot="10800000">
            <a:off x="1319263" y="6557936"/>
            <a:ext cx="184500" cy="184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5"/>
          <p:cNvPicPr preferRelativeResize="0"/>
          <p:nvPr/>
        </p:nvPicPr>
        <p:blipFill rotWithShape="1">
          <a:blip r:embed="rId2">
            <a:alphaModFix amt="70000"/>
          </a:blip>
          <a:srcRect l="55329" t="19816" b="19821"/>
          <a:stretch/>
        </p:blipFill>
        <p:spPr>
          <a:xfrm>
            <a:off x="0" y="0"/>
            <a:ext cx="5075200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5"/>
          <p:cNvPicPr preferRelativeResize="0"/>
          <p:nvPr/>
        </p:nvPicPr>
        <p:blipFill rotWithShape="1">
          <a:blip r:embed="rId3">
            <a:alphaModFix amt="70000"/>
          </a:blip>
          <a:srcRect l="55329" t="19816" b="19821"/>
          <a:stretch/>
        </p:blipFill>
        <p:spPr>
          <a:xfrm flipH="1">
            <a:off x="7118400" y="0"/>
            <a:ext cx="50752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5"/>
          <p:cNvSpPr txBox="1">
            <a:spLocks noGrp="1"/>
          </p:cNvSpPr>
          <p:nvPr>
            <p:ph type="title"/>
          </p:nvPr>
        </p:nvSpPr>
        <p:spPr>
          <a:xfrm>
            <a:off x="5296717" y="2487800"/>
            <a:ext cx="45068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66" name="Google Shape;166;p165"/>
          <p:cNvSpPr txBox="1">
            <a:spLocks noGrp="1"/>
          </p:cNvSpPr>
          <p:nvPr>
            <p:ph type="subTitle" idx="1"/>
          </p:nvPr>
        </p:nvSpPr>
        <p:spPr>
          <a:xfrm>
            <a:off x="5296733" y="3543800"/>
            <a:ext cx="450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7" name="Google Shape;167;p165"/>
          <p:cNvSpPr txBox="1">
            <a:spLocks noGrp="1"/>
          </p:cNvSpPr>
          <p:nvPr>
            <p:ph type="title" idx="2"/>
          </p:nvPr>
        </p:nvSpPr>
        <p:spPr>
          <a:xfrm>
            <a:off x="2388467" y="2736800"/>
            <a:ext cx="2222400" cy="13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68" name="Google Shape;168;p165"/>
          <p:cNvSpPr/>
          <p:nvPr/>
        </p:nvSpPr>
        <p:spPr>
          <a:xfrm flipH="1">
            <a:off x="11736617" y="907733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5"/>
          <p:cNvSpPr/>
          <p:nvPr/>
        </p:nvSpPr>
        <p:spPr>
          <a:xfrm flipH="1">
            <a:off x="10095384" y="564833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5"/>
          <p:cNvSpPr/>
          <p:nvPr/>
        </p:nvSpPr>
        <p:spPr>
          <a:xfrm flipH="1">
            <a:off x="1000551" y="598533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65"/>
          <p:cNvSpPr/>
          <p:nvPr/>
        </p:nvSpPr>
        <p:spPr>
          <a:xfrm flipH="1">
            <a:off x="474451" y="1438767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5"/>
          <p:cNvSpPr/>
          <p:nvPr/>
        </p:nvSpPr>
        <p:spPr>
          <a:xfrm flipH="1">
            <a:off x="3927551" y="380833"/>
            <a:ext cx="184000" cy="1840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5"/>
          <p:cNvSpPr/>
          <p:nvPr/>
        </p:nvSpPr>
        <p:spPr>
          <a:xfrm flipH="1">
            <a:off x="203051" y="4921633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65"/>
          <p:cNvSpPr/>
          <p:nvPr/>
        </p:nvSpPr>
        <p:spPr>
          <a:xfrm flipH="1">
            <a:off x="11241017" y="2659267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5"/>
          <p:cNvSpPr/>
          <p:nvPr/>
        </p:nvSpPr>
        <p:spPr>
          <a:xfrm flipH="1">
            <a:off x="10464184" y="1807167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5"/>
          <p:cNvSpPr/>
          <p:nvPr/>
        </p:nvSpPr>
        <p:spPr>
          <a:xfrm flipH="1">
            <a:off x="11368233" y="5177433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5"/>
          <p:cNvSpPr/>
          <p:nvPr/>
        </p:nvSpPr>
        <p:spPr>
          <a:xfrm flipH="1">
            <a:off x="1413067" y="5725933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5"/>
          <p:cNvSpPr/>
          <p:nvPr/>
        </p:nvSpPr>
        <p:spPr>
          <a:xfrm rot="10800000">
            <a:off x="2709333" y="4870284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5"/>
          <p:cNvSpPr/>
          <p:nvPr/>
        </p:nvSpPr>
        <p:spPr>
          <a:xfrm flipH="1">
            <a:off x="9645100" y="6217617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5"/>
          <p:cNvSpPr/>
          <p:nvPr/>
        </p:nvSpPr>
        <p:spPr>
          <a:xfrm flipH="1">
            <a:off x="10279784" y="4416200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5"/>
          <p:cNvSpPr/>
          <p:nvPr/>
        </p:nvSpPr>
        <p:spPr>
          <a:xfrm flipH="1">
            <a:off x="9563784" y="2775400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5"/>
          <p:cNvSpPr/>
          <p:nvPr/>
        </p:nvSpPr>
        <p:spPr>
          <a:xfrm flipH="1">
            <a:off x="2276284" y="1869933"/>
            <a:ext cx="184000" cy="1840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5"/>
          <p:cNvSpPr/>
          <p:nvPr/>
        </p:nvSpPr>
        <p:spPr>
          <a:xfrm flipH="1">
            <a:off x="2276100" y="6447167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65"/>
          <p:cNvSpPr/>
          <p:nvPr/>
        </p:nvSpPr>
        <p:spPr>
          <a:xfrm flipH="1">
            <a:off x="1000751" y="3636433"/>
            <a:ext cx="184000" cy="1840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1446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59"/>
          <p:cNvPicPr preferRelativeResize="0"/>
          <p:nvPr/>
        </p:nvPicPr>
        <p:blipFill rotWithShape="1">
          <a:blip r:embed="rId2">
            <a:alphaModFix amt="70000"/>
          </a:blip>
          <a:srcRect l="71898" b="18354"/>
          <a:stretch/>
        </p:blipFill>
        <p:spPr>
          <a:xfrm rot="-5400000">
            <a:off x="6113982" y="789051"/>
            <a:ext cx="3140999" cy="912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59"/>
          <p:cNvSpPr txBox="1">
            <a:spLocks noGrp="1"/>
          </p:cNvSpPr>
          <p:nvPr>
            <p:ph type="body" idx="1"/>
          </p:nvPr>
        </p:nvSpPr>
        <p:spPr>
          <a:xfrm>
            <a:off x="1121664" y="4467067"/>
            <a:ext cx="21264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2" name="Google Shape;32;p159"/>
          <p:cNvSpPr txBox="1">
            <a:spLocks noGrp="1"/>
          </p:cNvSpPr>
          <p:nvPr>
            <p:ph type="body" idx="2"/>
          </p:nvPr>
        </p:nvSpPr>
        <p:spPr>
          <a:xfrm>
            <a:off x="3694176" y="4467067"/>
            <a:ext cx="21264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>
              <a:lnSpc>
                <a:spcPct val="107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3" name="Google Shape;33;p159"/>
          <p:cNvSpPr txBox="1">
            <a:spLocks noGrp="1"/>
          </p:cNvSpPr>
          <p:nvPr>
            <p:ph type="body" idx="3"/>
          </p:nvPr>
        </p:nvSpPr>
        <p:spPr>
          <a:xfrm>
            <a:off x="6266688" y="4467067"/>
            <a:ext cx="21264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>
              <a:lnSpc>
                <a:spcPct val="107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4" name="Google Shape;34;p159"/>
          <p:cNvSpPr txBox="1">
            <a:spLocks noGrp="1"/>
          </p:cNvSpPr>
          <p:nvPr>
            <p:ph type="body" idx="4"/>
          </p:nvPr>
        </p:nvSpPr>
        <p:spPr>
          <a:xfrm>
            <a:off x="8839200" y="4467067"/>
            <a:ext cx="21264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35" name="Google Shape;35;p159"/>
          <p:cNvPicPr preferRelativeResize="0"/>
          <p:nvPr/>
        </p:nvPicPr>
        <p:blipFill rotWithShape="1">
          <a:blip r:embed="rId3">
            <a:alphaModFix amt="70000"/>
          </a:blip>
          <a:srcRect l="74315" t="59297"/>
          <a:stretch/>
        </p:blipFill>
        <p:spPr>
          <a:xfrm rot="5400000">
            <a:off x="7273549" y="-1139651"/>
            <a:ext cx="3807801" cy="603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9"/>
          <p:cNvPicPr preferRelativeResize="0"/>
          <p:nvPr/>
        </p:nvPicPr>
        <p:blipFill rotWithShape="1">
          <a:blip r:embed="rId4">
            <a:alphaModFix amt="70000"/>
          </a:blip>
          <a:srcRect l="72990" t="46042" b="7700"/>
          <a:stretch/>
        </p:blipFill>
        <p:spPr>
          <a:xfrm>
            <a:off x="0" y="0"/>
            <a:ext cx="4004301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9"/>
          <p:cNvSpPr/>
          <p:nvPr/>
        </p:nvSpPr>
        <p:spPr>
          <a:xfrm>
            <a:off x="563613" y="309636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59"/>
          <p:cNvSpPr/>
          <p:nvPr/>
        </p:nvSpPr>
        <p:spPr>
          <a:xfrm>
            <a:off x="1325547" y="245003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59"/>
          <p:cNvSpPr/>
          <p:nvPr/>
        </p:nvSpPr>
        <p:spPr>
          <a:xfrm>
            <a:off x="11301347" y="1327303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59"/>
          <p:cNvSpPr/>
          <p:nvPr/>
        </p:nvSpPr>
        <p:spPr>
          <a:xfrm>
            <a:off x="11209347" y="365803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59"/>
          <p:cNvSpPr/>
          <p:nvPr/>
        </p:nvSpPr>
        <p:spPr>
          <a:xfrm>
            <a:off x="475080" y="1212003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9"/>
          <p:cNvSpPr/>
          <p:nvPr/>
        </p:nvSpPr>
        <p:spPr>
          <a:xfrm>
            <a:off x="10937029" y="6272436"/>
            <a:ext cx="368400" cy="368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59"/>
          <p:cNvSpPr/>
          <p:nvPr/>
        </p:nvSpPr>
        <p:spPr>
          <a:xfrm>
            <a:off x="11393729" y="5486003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59"/>
          <p:cNvSpPr/>
          <p:nvPr/>
        </p:nvSpPr>
        <p:spPr>
          <a:xfrm>
            <a:off x="10124996" y="6189653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59"/>
          <p:cNvSpPr/>
          <p:nvPr/>
        </p:nvSpPr>
        <p:spPr>
          <a:xfrm>
            <a:off x="10549447" y="320136"/>
            <a:ext cx="184400" cy="184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59"/>
          <p:cNvSpPr txBox="1">
            <a:spLocks noGrp="1"/>
          </p:cNvSpPr>
          <p:nvPr>
            <p:ph type="title"/>
          </p:nvPr>
        </p:nvSpPr>
        <p:spPr>
          <a:xfrm>
            <a:off x="2671200" y="720000"/>
            <a:ext cx="6849600" cy="1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7" name="Google Shape;47;p159"/>
          <p:cNvSpPr txBox="1">
            <a:spLocks noGrp="1"/>
          </p:cNvSpPr>
          <p:nvPr>
            <p:ph type="subTitle" idx="5"/>
          </p:nvPr>
        </p:nvSpPr>
        <p:spPr>
          <a:xfrm>
            <a:off x="1121664" y="3879932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8" name="Google Shape;48;p159"/>
          <p:cNvSpPr txBox="1">
            <a:spLocks noGrp="1"/>
          </p:cNvSpPr>
          <p:nvPr>
            <p:ph type="subTitle" idx="6"/>
          </p:nvPr>
        </p:nvSpPr>
        <p:spPr>
          <a:xfrm>
            <a:off x="3695776" y="3879932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9" name="Google Shape;49;p159"/>
          <p:cNvSpPr txBox="1">
            <a:spLocks noGrp="1"/>
          </p:cNvSpPr>
          <p:nvPr>
            <p:ph type="subTitle" idx="7"/>
          </p:nvPr>
        </p:nvSpPr>
        <p:spPr>
          <a:xfrm>
            <a:off x="6269888" y="3879932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50" name="Google Shape;50;p159"/>
          <p:cNvSpPr txBox="1">
            <a:spLocks noGrp="1"/>
          </p:cNvSpPr>
          <p:nvPr>
            <p:ph type="subTitle" idx="8"/>
          </p:nvPr>
        </p:nvSpPr>
        <p:spPr>
          <a:xfrm>
            <a:off x="8844000" y="3879932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267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acb1eccd51_0_758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2acb1eccd51_0_758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acb1eccd51_0_7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acb1eccd51_0_7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2acb1eccd51_0_761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acb1eccd51_0_7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acb1eccd51_0_76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2acb1eccd51_0_76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2acb1eccd51_0_765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acb1eccd51_0_77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acb1eccd51_0_770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acb1eccd51_0_77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2acb1eccd51_0_77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2acb1eccd51_0_773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acb1eccd51_0_777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g2acb1eccd51_0_777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acb1eccd51_0_78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g2acb1eccd51_0_780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g2acb1eccd51_0_780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2acb1eccd51_0_780"/>
          <p:cNvSpPr txBox="1">
            <a:spLocks noGrp="1"/>
          </p:cNvSpPr>
          <p:nvPr>
            <p:ph type="subTitle" idx="1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2acb1eccd51_0_78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g2acb1eccd51_0_780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acb1eccd51_0_787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g2acb1eccd51_0_787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acb1eccd51_0_7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g2acb1eccd51_0_74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g2acb1eccd51_0_746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40/" TargetMode="External"/><Relationship Id="rId2" Type="http://schemas.openxmlformats.org/officeDocument/2006/relationships/hyperlink" Target="http://ip&#20301;&#22336;/HTML&#27284;&#21517;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osquitto.org/download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265" y="3077988"/>
            <a:ext cx="3058535" cy="321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910375" y="-2280973"/>
            <a:ext cx="27558633" cy="101009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2441358" y="1994437"/>
            <a:ext cx="8646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ESP32物聯網實作課程</a:t>
            </a:r>
            <a:endParaRPr sz="5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ESP32 Internet of things Practical Course</a:t>
            </a: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3691787" y="3965166"/>
            <a:ext cx="635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測謊器+Lora串接應用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9448209" y="5350898"/>
            <a:ext cx="2204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國立臺灣海洋大學 資工系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/>
          <p:nvPr/>
        </p:nvSpPr>
        <p:spPr>
          <a:xfrm>
            <a:off x="1409419" y="602961"/>
            <a:ext cx="8958102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757"/>
              <a:buFont typeface="Titillium Web"/>
              <a:buNone/>
            </a:pPr>
            <a:r>
              <a:rPr lang="zh-TW" sz="44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微處理機(Microprocessor)介紹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8" name="Google Shape;188;p9"/>
          <p:cNvSpPr txBox="1"/>
          <p:nvPr/>
        </p:nvSpPr>
        <p:spPr>
          <a:xfrm>
            <a:off x="1409419" y="1904301"/>
            <a:ext cx="96054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可以寫入程式，讓微處理機執行程式指令，達到想要的效果。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可以進行數學運算、邏輯運算，並輸出其結果。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可以根據使用者的設定決定動作的決策。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所以微處理機可以說是一顆晶片，而這顆晶片是我們物聯網裝置的大腦，用來指揮整個系統的運作。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C66924-5E30-44D1-A28A-C662A1062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90570"/>
            <a:ext cx="8221980" cy="58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47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2A8C3F8A-9B2B-4D50-8674-CA76905E8746}"/>
              </a:ext>
            </a:extLst>
          </p:cNvPr>
          <p:cNvSpPr txBox="1"/>
          <p:nvPr/>
        </p:nvSpPr>
        <p:spPr>
          <a:xfrm>
            <a:off x="4272776" y="603612"/>
            <a:ext cx="3646447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課堂作業</a:t>
            </a:r>
            <a:r>
              <a:rPr lang="en-US" altLang="zh-TW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點名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Google Shape;1515;p142">
            <a:extLst>
              <a:ext uri="{FF2B5EF4-FFF2-40B4-BE49-F238E27FC236}">
                <a16:creationId xmlns:a16="http://schemas.microsoft.com/office/drawing/2014/main" id="{F4AFED36-E5E7-4642-8718-68DBDAFF0009}"/>
              </a:ext>
            </a:extLst>
          </p:cNvPr>
          <p:cNvSpPr txBox="1"/>
          <p:nvPr/>
        </p:nvSpPr>
        <p:spPr>
          <a:xfrm>
            <a:off x="1045295" y="1507928"/>
            <a:ext cx="9735916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請同學模仿上面的程式碼，把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payload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的部分改成自己的學號，，利用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LORA+MQTT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傳輸來進行點名，這一次點名會列入成績計算，我們會接收到的資料進行點名計算，。</a:t>
            </a:r>
            <a:endParaRPr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997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5" y="1612810"/>
            <a:ext cx="10870110" cy="517595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1409419" y="602961"/>
            <a:ext cx="8958102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757"/>
              <a:buFont typeface="Titillium Web"/>
              <a:buNone/>
            </a:pPr>
            <a:r>
              <a:rPr lang="zh-TW" sz="4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微處理機( Microprocessor)架構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1. </a:t>
            </a:r>
            <a:r>
              <a:rPr lang="en-US" altLang="zh-TW" dirty="0"/>
              <a:t>ESP32</a:t>
            </a:r>
            <a:r>
              <a:rPr lang="zh-TW" altLang="en-US" dirty="0"/>
              <a:t>簡介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2. </a:t>
            </a:r>
            <a:r>
              <a:rPr lang="zh-TW" dirty="0">
                <a:solidFill>
                  <a:srgbClr val="FF0000"/>
                </a:solidFill>
              </a:rPr>
              <a:t>ESP32實作1-測謊器</a:t>
            </a:r>
            <a:endParaRPr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3. MQTT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4. </a:t>
            </a:r>
            <a:r>
              <a:rPr lang="en-US" altLang="zh-TW" dirty="0"/>
              <a:t>Lora</a:t>
            </a: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5. 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Wi-Fi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  <a:endParaRPr lang="en-US" altLang="zh-TW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6.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3_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LORA / LORAWAN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A7BCB3-8B2C-4D39-9B79-26BF3AF6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22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cb1eccd51_0_894"/>
          <p:cNvSpPr txBox="1">
            <a:spLocks noGrp="1"/>
          </p:cNvSpPr>
          <p:nvPr>
            <p:ph type="body" idx="1"/>
          </p:nvPr>
        </p:nvSpPr>
        <p:spPr>
          <a:xfrm>
            <a:off x="3148199" y="2101357"/>
            <a:ext cx="5895600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zh-TW" sz="10000"/>
              <a:t>ESP32實作1</a:t>
            </a:r>
            <a:endParaRPr sz="10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zh-TW" sz="10000"/>
              <a:t>測謊器</a:t>
            </a:r>
            <a:endParaRPr sz="10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5262cea5a_0_1"/>
          <p:cNvSpPr txBox="1"/>
          <p:nvPr/>
        </p:nvSpPr>
        <p:spPr>
          <a:xfrm>
            <a:off x="1760425" y="1069200"/>
            <a:ext cx="6725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測謊器</a:t>
            </a:r>
            <a:r>
              <a:rPr lang="en-US" altLang="zh-TW" sz="2400" dirty="0">
                <a:solidFill>
                  <a:srgbClr val="FF0000"/>
                </a:solidFill>
                <a:sym typeface="Century Gothic"/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實作練習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sz="2000" dirty="0">
                <a:solidFill>
                  <a:srgbClr val="FFFF00"/>
                </a:solidFill>
              </a:rPr>
              <a:t>測謊機原理</a:t>
            </a:r>
            <a:endParaRPr lang="en-US" altLang="zh-TW" sz="2000" dirty="0">
              <a:solidFill>
                <a:srgbClr val="FFFF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接線圖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基礎</a:t>
            </a:r>
            <a:r>
              <a:rPr lang="en-US" altLang="zh-TW" sz="20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_</a:t>
            </a:r>
            <a:r>
              <a:rPr lang="zh-TW" altLang="en-US" sz="2000" dirty="0">
                <a:solidFill>
                  <a:schemeClr val="tx1"/>
                </a:solidFill>
              </a:rPr>
              <a:t>數值測謊器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進階</a:t>
            </a:r>
            <a:r>
              <a:rPr lang="en-US" altLang="zh-TW" sz="2000" dirty="0">
                <a:solidFill>
                  <a:schemeClr val="tx1"/>
                </a:solidFill>
              </a:rPr>
              <a:t>_</a:t>
            </a:r>
            <a:r>
              <a:rPr lang="zh-TW" altLang="en-US" sz="2000" dirty="0">
                <a:solidFill>
                  <a:schemeClr val="tx1"/>
                </a:solidFill>
              </a:rPr>
              <a:t>網頁儀錶板測謊器</a:t>
            </a: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zh-TW" altLang="en-US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5262cea5a_0_8"/>
          <p:cNvSpPr txBox="1"/>
          <p:nvPr/>
        </p:nvSpPr>
        <p:spPr>
          <a:xfrm>
            <a:off x="1393355" y="1366065"/>
            <a:ext cx="9193800" cy="4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rgbClr val="FFFFFF"/>
                </a:solidFill>
              </a:rPr>
              <a:t>當我們說謊時，可能會因為一時緊張、壓抑等情似而導致交感神經引起一系列的生理反應，其中包括</a:t>
            </a:r>
            <a:r>
              <a:rPr lang="zh-TW" sz="2400" dirty="0">
                <a:solidFill>
                  <a:srgbClr val="FF0000"/>
                </a:solidFill>
              </a:rPr>
              <a:t>皮膚導電的變化</a:t>
            </a:r>
            <a:r>
              <a:rPr lang="zh-TW" sz="2400" dirty="0">
                <a:solidFill>
                  <a:srgbClr val="FFFFFF"/>
                </a:solidFill>
              </a:rPr>
              <a:t>，由於這是非自主控制的，因此我們可以從這些變化當中取得蛛絲馬跡</a:t>
            </a:r>
            <a:endParaRPr sz="24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rgbClr val="8AD0D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rgbClr val="FFFFFF"/>
                </a:solidFill>
              </a:rPr>
              <a:t>交感神經興奮時會促進血管收縮和汗腺分泌，由於</a:t>
            </a:r>
            <a:r>
              <a:rPr lang="zh-TW" sz="2400" dirty="0">
                <a:solidFill>
                  <a:srgbClr val="FF0000"/>
                </a:solidFill>
              </a:rPr>
              <a:t>汗水</a:t>
            </a:r>
            <a:r>
              <a:rPr lang="zh-TW" sz="2400" dirty="0">
                <a:solidFill>
                  <a:srgbClr val="FFFFFF"/>
                </a:solidFill>
              </a:rPr>
              <a:t>中富含電解質，因此有不錯的</a:t>
            </a:r>
            <a:r>
              <a:rPr lang="zh-TW" sz="2400" dirty="0">
                <a:solidFill>
                  <a:srgbClr val="FF0000"/>
                </a:solidFill>
              </a:rPr>
              <a:t>導電</a:t>
            </a:r>
            <a:r>
              <a:rPr lang="zh-TW" sz="2400" dirty="0">
                <a:solidFill>
                  <a:srgbClr val="FFFFFF"/>
                </a:solidFill>
              </a:rPr>
              <a:t>度，會降低人體皮膚的電阻，我們將皮膚電阻變化稱為</a:t>
            </a:r>
            <a:r>
              <a:rPr lang="zh-TW" sz="2400" dirty="0">
                <a:solidFill>
                  <a:srgbClr val="FF0000"/>
                </a:solidFill>
              </a:rPr>
              <a:t>「膚電反應」</a:t>
            </a:r>
            <a:r>
              <a:rPr lang="zh-TW" sz="24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(Galvanic skin reponse,GSR)</a:t>
            </a:r>
            <a:r>
              <a:rPr lang="zh-TW" sz="2400" dirty="0">
                <a:solidFill>
                  <a:srgbClr val="FFFFFF"/>
                </a:solidFill>
              </a:rPr>
              <a:t>，因此只要能量測到</a:t>
            </a: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GSR</a:t>
            </a:r>
            <a:r>
              <a:rPr lang="zh-TW" sz="2400" dirty="0">
                <a:solidFill>
                  <a:srgbClr val="FFFFFF"/>
                </a:solidFill>
              </a:rPr>
              <a:t>值，我們就能藉此推斷這個人是否在說謊。當皮膚</a:t>
            </a:r>
            <a:r>
              <a:rPr lang="zh-TW" sz="2400" dirty="0">
                <a:solidFill>
                  <a:srgbClr val="FF0000"/>
                </a:solidFill>
              </a:rPr>
              <a:t>電阻越來越小時</a:t>
            </a:r>
            <a:r>
              <a:rPr lang="zh-TW" sz="2400" dirty="0">
                <a:solidFill>
                  <a:srgbClr val="FFFFFF"/>
                </a:solidFill>
              </a:rPr>
              <a:t>，就代表</a:t>
            </a:r>
            <a:r>
              <a:rPr lang="zh-TW" sz="2400" dirty="0">
                <a:solidFill>
                  <a:srgbClr val="FF0000"/>
                </a:solidFill>
              </a:rPr>
              <a:t>說謊的可能性也不斷在提高</a:t>
            </a:r>
            <a:endParaRPr sz="24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96;g265262cea5a_0_68">
            <a:extLst>
              <a:ext uri="{FF2B5EF4-FFF2-40B4-BE49-F238E27FC236}">
                <a16:creationId xmlns:a16="http://schemas.microsoft.com/office/drawing/2014/main" id="{9696F22A-D873-416F-9009-8ECE6B989235}"/>
              </a:ext>
            </a:extLst>
          </p:cNvPr>
          <p:cNvSpPr txBox="1"/>
          <p:nvPr/>
        </p:nvSpPr>
        <p:spPr>
          <a:xfrm>
            <a:off x="1100415" y="412350"/>
            <a:ext cx="3000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200" dirty="0">
                <a:solidFill>
                  <a:srgbClr val="EBEBEB"/>
                </a:solidFill>
              </a:rPr>
              <a:t>測謊器原理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265262cea5a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425" y="1313251"/>
            <a:ext cx="10489949" cy="27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65262cea5a_0_13"/>
          <p:cNvSpPr txBox="1"/>
          <p:nvPr/>
        </p:nvSpPr>
        <p:spPr>
          <a:xfrm>
            <a:off x="1252350" y="4425675"/>
            <a:ext cx="96873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PS. ADC(Analog-to-Digital Converter):</a:t>
            </a:r>
            <a:r>
              <a:rPr lang="zh-TW" altLang="en-US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類比數位轉換器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5262cea5a_0_1"/>
          <p:cNvSpPr txBox="1"/>
          <p:nvPr/>
        </p:nvSpPr>
        <p:spPr>
          <a:xfrm>
            <a:off x="1760425" y="1069200"/>
            <a:ext cx="6725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測謊器</a:t>
            </a:r>
            <a:r>
              <a:rPr lang="en-US" altLang="zh-TW" sz="2400" dirty="0">
                <a:solidFill>
                  <a:srgbClr val="FF0000"/>
                </a:solidFill>
                <a:sym typeface="Century Gothic"/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實作練習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測謊機原理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00"/>
                </a:solidFill>
              </a:rPr>
              <a:t>接線圖</a:t>
            </a:r>
            <a:endParaRPr lang="en-US" altLang="zh-TW" sz="2000" dirty="0">
              <a:solidFill>
                <a:srgbClr val="FFFF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基礎</a:t>
            </a:r>
            <a:r>
              <a:rPr lang="en-US" altLang="zh-TW" sz="20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_</a:t>
            </a:r>
            <a:r>
              <a:rPr lang="zh-TW" altLang="en-US" sz="2000" dirty="0">
                <a:solidFill>
                  <a:schemeClr val="tx1"/>
                </a:solidFill>
              </a:rPr>
              <a:t>數值測謊器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進階</a:t>
            </a:r>
            <a:r>
              <a:rPr lang="en-US" altLang="zh-TW" sz="2000" dirty="0">
                <a:solidFill>
                  <a:schemeClr val="tx1"/>
                </a:solidFill>
              </a:rPr>
              <a:t>_</a:t>
            </a:r>
            <a:r>
              <a:rPr lang="zh-TW" altLang="en-US" sz="2000" dirty="0">
                <a:solidFill>
                  <a:schemeClr val="tx1"/>
                </a:solidFill>
              </a:rPr>
              <a:t>網頁儀錶板測謊器</a:t>
            </a: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zh-TW" altLang="en-US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384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6;g265262cea5a_0_68">
            <a:extLst>
              <a:ext uri="{FF2B5EF4-FFF2-40B4-BE49-F238E27FC236}">
                <a16:creationId xmlns:a16="http://schemas.microsoft.com/office/drawing/2014/main" id="{9696F22A-D873-416F-9009-8ECE6B989235}"/>
              </a:ext>
            </a:extLst>
          </p:cNvPr>
          <p:cNvSpPr txBox="1"/>
          <p:nvPr/>
        </p:nvSpPr>
        <p:spPr>
          <a:xfrm>
            <a:off x="1100415" y="412350"/>
            <a:ext cx="3000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200" dirty="0">
                <a:solidFill>
                  <a:srgbClr val="EBEBEB"/>
                </a:solidFill>
              </a:rPr>
              <a:t>接線圖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EF49F9-7780-40F1-98FC-355172593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54" y="1389111"/>
            <a:ext cx="2638964" cy="50565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BAA330-3BFC-48F5-A44B-836B58F6F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48" y="1211040"/>
            <a:ext cx="2214278" cy="523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7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05C12D-C13D-407F-B59C-190882ED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744" y="1315606"/>
            <a:ext cx="5854306" cy="43907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1BE26DB-8F49-421F-8E5D-0CED09BCFABA}"/>
              </a:ext>
            </a:extLst>
          </p:cNvPr>
          <p:cNvSpPr txBox="1"/>
          <p:nvPr/>
        </p:nvSpPr>
        <p:spPr>
          <a:xfrm>
            <a:off x="5719666" y="1735494"/>
            <a:ext cx="52453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3.3V(</a:t>
            </a:r>
            <a:r>
              <a:rPr lang="zh-TW" altLang="en-US" sz="2400" dirty="0">
                <a:solidFill>
                  <a:schemeClr val="tx1"/>
                </a:solidFill>
              </a:rPr>
              <a:t>紅線</a:t>
            </a:r>
            <a:r>
              <a:rPr lang="en-US" altLang="zh-TW" sz="2400" dirty="0">
                <a:solidFill>
                  <a:schemeClr val="tx1"/>
                </a:solidFill>
              </a:rPr>
              <a:t>):</a:t>
            </a:r>
            <a:r>
              <a:rPr lang="zh-TW" altLang="en-US" sz="2400" dirty="0">
                <a:solidFill>
                  <a:schemeClr val="tx1"/>
                </a:solidFill>
              </a:rPr>
              <a:t> 擴充版紅色那排任一腳位</a:t>
            </a:r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chemeClr val="tx1"/>
                </a:solidFill>
              </a:rPr>
              <a:t>GND(</a:t>
            </a:r>
            <a:r>
              <a:rPr lang="zh-TW" altLang="en-US" sz="2400" dirty="0">
                <a:solidFill>
                  <a:schemeClr val="tx1"/>
                </a:solidFill>
              </a:rPr>
              <a:t>黑線</a:t>
            </a:r>
            <a:r>
              <a:rPr lang="en-US" altLang="zh-TW" sz="2400" dirty="0">
                <a:solidFill>
                  <a:schemeClr val="tx1"/>
                </a:solidFill>
              </a:rPr>
              <a:t>):</a:t>
            </a:r>
            <a:r>
              <a:rPr lang="zh-TW" altLang="en-US" sz="2400" dirty="0">
                <a:solidFill>
                  <a:schemeClr val="tx1"/>
                </a:solidFill>
              </a:rPr>
              <a:t> 擴充版黑色那排任一腳位</a:t>
            </a:r>
          </a:p>
          <a:p>
            <a:r>
              <a:rPr lang="en-US" altLang="zh-TW" sz="2400" dirty="0">
                <a:solidFill>
                  <a:schemeClr val="tx1"/>
                </a:solidFill>
              </a:rPr>
              <a:t>SIG(</a:t>
            </a:r>
            <a:r>
              <a:rPr lang="zh-TW" altLang="en-US" sz="2400" dirty="0">
                <a:solidFill>
                  <a:schemeClr val="tx1"/>
                </a:solidFill>
              </a:rPr>
              <a:t>黃線</a:t>
            </a:r>
            <a:r>
              <a:rPr lang="en-US" altLang="zh-TW" sz="2400" dirty="0">
                <a:solidFill>
                  <a:schemeClr val="tx1"/>
                </a:solidFill>
              </a:rPr>
              <a:t>):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GPIO35(VP</a:t>
            </a:r>
            <a:r>
              <a:rPr lang="zh-TW" altLang="en-US" sz="2400" dirty="0">
                <a:solidFill>
                  <a:schemeClr val="tx1"/>
                </a:solidFill>
              </a:rPr>
              <a:t>腳位</a:t>
            </a:r>
            <a:r>
              <a:rPr lang="en-US" altLang="zh-TW" sz="2400" dirty="0">
                <a:solidFill>
                  <a:schemeClr val="tx1"/>
                </a:solidFill>
              </a:rPr>
              <a:t>)</a:t>
            </a:r>
            <a:endParaRPr lang="zh-TW" altLang="en-US" sz="2400" dirty="0">
              <a:solidFill>
                <a:schemeClr val="tx1"/>
              </a:solidFill>
            </a:endParaRPr>
          </a:p>
          <a:p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13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/>
              <a:t>課程大綱</a:t>
            </a:r>
            <a:endParaRPr/>
          </a:p>
        </p:txBody>
      </p:sp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1. ESP32簡介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2. ESP32實作1</a:t>
            </a:r>
            <a:r>
              <a:rPr lang="en-US" altLang="zh-TW" dirty="0"/>
              <a:t>_</a:t>
            </a:r>
            <a:r>
              <a:rPr lang="zh-TW" dirty="0"/>
              <a:t>測謊器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3. MQTT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Lora</a:t>
            </a: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5. 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Wi-Fi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  <a:endParaRPr lang="en-US" altLang="zh-TW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6.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3_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LORA / LORAWAN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5262cea5a_0_1"/>
          <p:cNvSpPr txBox="1"/>
          <p:nvPr/>
        </p:nvSpPr>
        <p:spPr>
          <a:xfrm>
            <a:off x="1760425" y="1069200"/>
            <a:ext cx="6725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測謊器</a:t>
            </a:r>
            <a:r>
              <a:rPr lang="en-US" altLang="zh-TW" sz="2400" dirty="0">
                <a:solidFill>
                  <a:srgbClr val="FF0000"/>
                </a:solidFill>
                <a:sym typeface="Century Gothic"/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實作練習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測謊機原理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接線圖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00"/>
                </a:solidFill>
              </a:rPr>
              <a:t>基礎</a:t>
            </a:r>
            <a:r>
              <a:rPr lang="en-US" altLang="zh-TW" sz="2000" dirty="0">
                <a:solidFill>
                  <a:srgbClr val="FFFF00"/>
                </a:solidFill>
                <a:sym typeface="Century Gothic"/>
              </a:rPr>
              <a:t>_</a:t>
            </a:r>
            <a:r>
              <a:rPr lang="zh-TW" altLang="en-US" sz="2000" dirty="0">
                <a:solidFill>
                  <a:srgbClr val="FFFF00"/>
                </a:solidFill>
              </a:rPr>
              <a:t>數值測謊器</a:t>
            </a:r>
            <a:endParaRPr lang="en-US" altLang="zh-TW" sz="2000" dirty="0">
              <a:solidFill>
                <a:srgbClr val="FFFF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進階</a:t>
            </a:r>
            <a:r>
              <a:rPr lang="en-US" altLang="zh-TW" sz="2000" dirty="0">
                <a:solidFill>
                  <a:schemeClr val="tx1"/>
                </a:solidFill>
              </a:rPr>
              <a:t>_</a:t>
            </a:r>
            <a:r>
              <a:rPr lang="zh-TW" altLang="en-US" sz="2000" dirty="0">
                <a:solidFill>
                  <a:schemeClr val="tx1"/>
                </a:solidFill>
              </a:rPr>
              <a:t>網頁儀錶板測謊器</a:t>
            </a: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zh-TW" altLang="en-US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80358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5262cea5a_0_25"/>
          <p:cNvSpPr txBox="1"/>
          <p:nvPr/>
        </p:nvSpPr>
        <p:spPr>
          <a:xfrm>
            <a:off x="1329725" y="1417075"/>
            <a:ext cx="97404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rgbClr val="FFFFFF"/>
                </a:solidFill>
              </a:rPr>
              <a:t>膚電反應是生理訊號中相對容易取得且不需要處理特別的訊號，只需要用土壤溼度感測器來測量導電度即可</a:t>
            </a:r>
            <a:endParaRPr sz="2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5262cea5a_0_34"/>
          <p:cNvSpPr txBox="1"/>
          <p:nvPr/>
        </p:nvSpPr>
        <p:spPr>
          <a:xfrm>
            <a:off x="844825" y="347875"/>
            <a:ext cx="3000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 dirty="0">
                <a:solidFill>
                  <a:srgbClr val="EBEBEB"/>
                </a:solidFill>
                <a:latin typeface="+mn-ea"/>
                <a:ea typeface="+mn-ea"/>
              </a:rPr>
              <a:t>相關參數</a:t>
            </a:r>
            <a:endParaRPr sz="3800" dirty="0">
              <a:latin typeface="+mn-ea"/>
              <a:ea typeface="+mn-ea"/>
            </a:endParaRPr>
          </a:p>
        </p:txBody>
      </p:sp>
      <p:sp>
        <p:nvSpPr>
          <p:cNvPr id="284" name="Google Shape;284;g265262cea5a_0_34"/>
          <p:cNvSpPr txBox="1"/>
          <p:nvPr/>
        </p:nvSpPr>
        <p:spPr>
          <a:xfrm>
            <a:off x="1056450" y="1627500"/>
            <a:ext cx="9829800" cy="66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</a:t>
            </a:r>
            <a:r>
              <a:rPr lang="zh-TW" sz="2000" dirty="0">
                <a:solidFill>
                  <a:srgbClr val="FFFFFF"/>
                </a:solidFill>
              </a:rPr>
              <a:t>指的是</a:t>
            </a:r>
            <a:r>
              <a:rPr lang="en-US" altLang="zh-TW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attenuation</a:t>
            </a:r>
            <a:r>
              <a:rPr lang="zh-TW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zh-TW" sz="2000" dirty="0">
                <a:solidFill>
                  <a:srgbClr val="FFFFFF"/>
                </a:solidFill>
              </a:rPr>
              <a:t>衰減量</a:t>
            </a:r>
            <a:r>
              <a:rPr lang="zh-TW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r>
              <a:rPr lang="zh-TW" sz="2000" dirty="0">
                <a:solidFill>
                  <a:srgbClr val="FFFFFF"/>
                </a:solidFill>
              </a:rPr>
              <a:t>，用來調整輸入電壓範圍，可使用的衰簡值為</a:t>
            </a:r>
            <a:r>
              <a:rPr lang="zh-TW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B5BF10E-1FB9-48F2-A28A-E0357CA21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475958"/>
              </p:ext>
            </p:extLst>
          </p:nvPr>
        </p:nvGraphicFramePr>
        <p:xfrm>
          <a:off x="1447266" y="2706332"/>
          <a:ext cx="8517828" cy="2369520"/>
        </p:xfrm>
        <a:graphic>
          <a:graphicData uri="http://schemas.openxmlformats.org/drawingml/2006/table">
            <a:tbl>
              <a:tblPr firstRow="1" bandRow="1"/>
              <a:tblGrid>
                <a:gridCol w="4258914">
                  <a:extLst>
                    <a:ext uri="{9D8B030D-6E8A-4147-A177-3AD203B41FA5}">
                      <a16:colId xmlns:a16="http://schemas.microsoft.com/office/drawing/2014/main" val="2369969905"/>
                    </a:ext>
                  </a:extLst>
                </a:gridCol>
                <a:gridCol w="4258914">
                  <a:extLst>
                    <a:ext uri="{9D8B030D-6E8A-4147-A177-3AD203B41FA5}">
                      <a16:colId xmlns:a16="http://schemas.microsoft.com/office/drawing/2014/main" val="3379011551"/>
                    </a:ext>
                  </a:extLst>
                </a:gridCol>
              </a:tblGrid>
              <a:tr h="4739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參數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輸入電壓範圍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403883"/>
                  </a:ext>
                </a:extLst>
              </a:tr>
              <a:tr h="4739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ADCATTN_0DB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100mV~950mV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325072"/>
                  </a:ext>
                </a:extLst>
              </a:tr>
              <a:tr h="4739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ADCATTN_2_5DB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100mV~1250mV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302517"/>
                  </a:ext>
                </a:extLst>
              </a:tr>
              <a:tr h="4739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ADCATTN_6DB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100mV~1750mV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09677"/>
                  </a:ext>
                </a:extLst>
              </a:tr>
              <a:tr h="47390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ADCATTN_11DB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100mV~2450mV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181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5262cea5a_0_57"/>
          <p:cNvSpPr txBox="1"/>
          <p:nvPr/>
        </p:nvSpPr>
        <p:spPr>
          <a:xfrm>
            <a:off x="1509350" y="1313425"/>
            <a:ext cx="823500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width</a:t>
            </a:r>
            <a:r>
              <a:rPr lang="zh-TW" sz="2000" dirty="0">
                <a:solidFill>
                  <a:srgbClr val="FFFFFF"/>
                </a:solidFill>
              </a:rPr>
              <a:t>指的是位元數，用來調整</a:t>
            </a:r>
            <a:r>
              <a:rPr lang="zh-TW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ADC</a:t>
            </a:r>
            <a:r>
              <a:rPr lang="zh-TW" sz="2000" dirty="0">
                <a:solidFill>
                  <a:srgbClr val="FFFFFF"/>
                </a:solidFill>
              </a:rPr>
              <a:t>的取樣位元數，位元數越高代表解析度越高，也就是同</a:t>
            </a:r>
            <a:r>
              <a:rPr lang="zh-TW" altLang="en-US" sz="2000" dirty="0">
                <a:solidFill>
                  <a:srgbClr val="FFFFFF"/>
                </a:solidFill>
              </a:rPr>
              <a:t>一</a:t>
            </a:r>
            <a:r>
              <a:rPr lang="zh-TW" sz="2000" dirty="0">
                <a:solidFill>
                  <a:srgbClr val="FFFFFF"/>
                </a:solidFill>
              </a:rPr>
              <a:t>筆資料分得越細，越能觀察到細微的變化</a:t>
            </a:r>
            <a:endParaRPr sz="2000" dirty="0">
              <a:solidFill>
                <a:srgbClr val="FFFFFF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BA765E2-ED18-4CEE-93D2-C373B9C1C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055448"/>
              </p:ext>
            </p:extLst>
          </p:nvPr>
        </p:nvGraphicFramePr>
        <p:xfrm>
          <a:off x="1699194" y="2843776"/>
          <a:ext cx="8128000" cy="1854200"/>
        </p:xfrm>
        <a:graphic>
          <a:graphicData uri="http://schemas.openxmlformats.org/drawingml/2006/table">
            <a:tbl>
              <a:tblPr firstRow="1" bandRow="1"/>
              <a:tblGrid>
                <a:gridCol w="4064000">
                  <a:extLst>
                    <a:ext uri="{9D8B030D-6E8A-4147-A177-3AD203B41FA5}">
                      <a16:colId xmlns:a16="http://schemas.microsoft.com/office/drawing/2014/main" val="23699699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7901155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參數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輸入電壓範圍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403883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ADC.WIDTH_9BIT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r>
                        <a:rPr lang="zh-TW" altLang="en-US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位元</a:t>
                      </a:r>
                      <a:r>
                        <a:rPr lang="en-US" altLang="zh-TW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(2^9, 0~511)</a:t>
                      </a:r>
                      <a:endParaRPr lang="zh-TW" altLang="en-US" sz="1400" b="0" i="0" u="none" strike="noStrike" cap="none" dirty="0">
                        <a:solidFill>
                          <a:schemeClr val="bg1"/>
                        </a:solidFill>
                        <a:latin typeface="Century Gothic" panose="020B050202020202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325072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ADC.WIDTH_10BIT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r>
                        <a:rPr lang="zh-TW" altLang="en-US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位元</a:t>
                      </a:r>
                      <a:r>
                        <a:rPr lang="en-US" altLang="zh-TW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(2^10, 0~1023)</a:t>
                      </a:r>
                      <a:endParaRPr lang="zh-TW" altLang="en-US" sz="1400" b="0" i="0" u="none" strike="noStrike" cap="none" dirty="0">
                        <a:solidFill>
                          <a:schemeClr val="bg1"/>
                        </a:solidFill>
                        <a:latin typeface="Century Gothic" panose="020B050202020202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30251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ADC.WIDTH_11BIT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  <a:r>
                        <a:rPr lang="zh-TW" altLang="en-US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位元</a:t>
                      </a:r>
                      <a:r>
                        <a:rPr lang="en-US" altLang="zh-TW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(2^11, 0~2047)</a:t>
                      </a:r>
                      <a:endParaRPr lang="zh-TW" altLang="en-US" sz="1400" b="0" i="0" u="none" strike="noStrike" cap="none" dirty="0">
                        <a:solidFill>
                          <a:schemeClr val="bg1"/>
                        </a:solidFill>
                        <a:latin typeface="Century Gothic" panose="020B050202020202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09677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ADC.WIDTH_12BIT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12</a:t>
                      </a:r>
                      <a:r>
                        <a:rPr lang="zh-TW" altLang="en-US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位元</a:t>
                      </a:r>
                      <a:r>
                        <a:rPr lang="en-US" altLang="zh-TW" sz="1400" b="0" i="0" u="none" strike="noStrike" cap="none" dirty="0">
                          <a:solidFill>
                            <a:schemeClr val="bg1"/>
                          </a:solidFill>
                          <a:latin typeface="Century Gothic" panose="020B0502020202020204"/>
                          <a:ea typeface="+mn-ea"/>
                          <a:cs typeface="+mn-cs"/>
                          <a:sym typeface="Arial"/>
                        </a:rPr>
                        <a:t>(2^12, 0~4095)</a:t>
                      </a:r>
                      <a:endParaRPr lang="zh-TW" altLang="en-US" sz="1400" b="0" i="0" u="none" strike="noStrike" cap="none" dirty="0">
                        <a:solidFill>
                          <a:schemeClr val="bg1"/>
                        </a:solidFill>
                        <a:latin typeface="Century Gothic" panose="020B050202020202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181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5262cea5a_0_68"/>
          <p:cNvSpPr txBox="1"/>
          <p:nvPr/>
        </p:nvSpPr>
        <p:spPr>
          <a:xfrm>
            <a:off x="876895" y="519299"/>
            <a:ext cx="3000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zh-TW" altLang="en-US" sz="3800" dirty="0">
                <a:solidFill>
                  <a:srgbClr val="EBEBEB"/>
                </a:solidFill>
                <a:latin typeface="+mn-ea"/>
                <a:ea typeface="+mn-ea"/>
              </a:rPr>
              <a:t>程式碼</a:t>
            </a:r>
            <a:endParaRPr sz="3800" dirty="0">
              <a:solidFill>
                <a:srgbClr val="EBEBEB"/>
              </a:solidFill>
              <a:latin typeface="+mn-ea"/>
              <a:ea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8ACAD1-A427-48D2-8B32-A4506B0D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91" y="1492898"/>
            <a:ext cx="6270486" cy="38817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5262cea5a_0_76"/>
          <p:cNvSpPr txBox="1"/>
          <p:nvPr/>
        </p:nvSpPr>
        <p:spPr>
          <a:xfrm>
            <a:off x="1085025" y="628150"/>
            <a:ext cx="3000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zh-TW" altLang="en-US" sz="3800" dirty="0">
                <a:solidFill>
                  <a:srgbClr val="EBEBEB"/>
                </a:solidFill>
                <a:latin typeface="+mn-ea"/>
                <a:ea typeface="+mn-ea"/>
              </a:rPr>
              <a:t>執行結果</a:t>
            </a:r>
            <a:endParaRPr sz="3800" dirty="0">
              <a:solidFill>
                <a:srgbClr val="EBEBEB"/>
              </a:solidFill>
              <a:latin typeface="+mn-ea"/>
              <a:ea typeface="+mn-ea"/>
            </a:endParaRPr>
          </a:p>
        </p:txBody>
      </p:sp>
      <p:pic>
        <p:nvPicPr>
          <p:cNvPr id="3" name="內容版面配置區 4">
            <a:extLst>
              <a:ext uri="{FF2B5EF4-FFF2-40B4-BE49-F238E27FC236}">
                <a16:creationId xmlns:a16="http://schemas.microsoft.com/office/drawing/2014/main" id="{3DDD9141-7DE7-42CB-A3F2-6B6004309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8" y="2407319"/>
            <a:ext cx="3757062" cy="2817796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47038895-8C1A-4904-929F-B4293F43D2B5}"/>
              </a:ext>
            </a:extLst>
          </p:cNvPr>
          <p:cNvSpPr/>
          <p:nvPr/>
        </p:nvSpPr>
        <p:spPr>
          <a:xfrm>
            <a:off x="4066466" y="3234765"/>
            <a:ext cx="1388662" cy="90731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BAEFCD-D80E-4F75-89FB-DAFF58AF3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97" y="2372096"/>
            <a:ext cx="6110834" cy="2632655"/>
          </a:xfrm>
          <a:prstGeom prst="rect">
            <a:avLst/>
          </a:prstGeom>
        </p:spPr>
      </p:pic>
      <p:sp>
        <p:nvSpPr>
          <p:cNvPr id="6" name="雲朵形 5">
            <a:extLst>
              <a:ext uri="{FF2B5EF4-FFF2-40B4-BE49-F238E27FC236}">
                <a16:creationId xmlns:a16="http://schemas.microsoft.com/office/drawing/2014/main" id="{A2CDCD24-5023-4700-AFAE-472C0E0F943D}"/>
              </a:ext>
            </a:extLst>
          </p:cNvPr>
          <p:cNvSpPr/>
          <p:nvPr/>
        </p:nvSpPr>
        <p:spPr>
          <a:xfrm>
            <a:off x="6643149" y="4142080"/>
            <a:ext cx="3333510" cy="178250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觀察電阻的變化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5262cea5a_0_1"/>
          <p:cNvSpPr txBox="1"/>
          <p:nvPr/>
        </p:nvSpPr>
        <p:spPr>
          <a:xfrm>
            <a:off x="1455625" y="1038720"/>
            <a:ext cx="6725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測謊器</a:t>
            </a:r>
            <a:r>
              <a:rPr lang="en-US" altLang="zh-TW" sz="2400" dirty="0">
                <a:solidFill>
                  <a:srgbClr val="FF0000"/>
                </a:solidFill>
                <a:sym typeface="Century Gothic"/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實作練習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測謊機原理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接線圖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基礎</a:t>
            </a:r>
            <a:r>
              <a:rPr lang="en-US" altLang="zh-TW" sz="2000" dirty="0">
                <a:solidFill>
                  <a:schemeClr val="tx1"/>
                </a:solidFill>
                <a:sym typeface="Century Gothic"/>
              </a:rPr>
              <a:t>_</a:t>
            </a:r>
            <a:r>
              <a:rPr lang="zh-TW" altLang="en-US" sz="2000" dirty="0">
                <a:solidFill>
                  <a:schemeClr val="tx1"/>
                </a:solidFill>
              </a:rPr>
              <a:t>數值測謊器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00"/>
                </a:solidFill>
              </a:rPr>
              <a:t>進階</a:t>
            </a:r>
            <a:r>
              <a:rPr lang="en-US" altLang="zh-TW" sz="2000" dirty="0">
                <a:solidFill>
                  <a:srgbClr val="FFFF00"/>
                </a:solidFill>
              </a:rPr>
              <a:t>_</a:t>
            </a:r>
            <a:r>
              <a:rPr lang="zh-TW" altLang="en-US" sz="2000" dirty="0">
                <a:solidFill>
                  <a:srgbClr val="FFFF00"/>
                </a:solidFill>
              </a:rPr>
              <a:t>網頁儀錶板測謊器</a:t>
            </a: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zh-TW" altLang="en-US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4274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5262cea5a_0_88"/>
          <p:cNvSpPr txBox="1"/>
          <p:nvPr/>
        </p:nvSpPr>
        <p:spPr>
          <a:xfrm>
            <a:off x="838350" y="513950"/>
            <a:ext cx="105153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solidFill>
                  <a:srgbClr val="EBEBEB"/>
                </a:solidFill>
                <a:latin typeface="+mn-ea"/>
                <a:ea typeface="+mn-ea"/>
              </a:rPr>
              <a:t>為測謊器加入</a:t>
            </a:r>
            <a:r>
              <a:rPr lang="en-US" altLang="zh-TW" sz="3800" dirty="0">
                <a:solidFill>
                  <a:srgbClr val="EBEBEB"/>
                </a:solidFill>
                <a:latin typeface="+mn-ea"/>
                <a:ea typeface="+mn-ea"/>
                <a:sym typeface="Century Gothic"/>
              </a:rPr>
              <a:t>UI(</a:t>
            </a:r>
            <a:r>
              <a:rPr lang="zh-TW" altLang="en-US" sz="3800" dirty="0">
                <a:solidFill>
                  <a:srgbClr val="EBEBEB"/>
                </a:solidFill>
                <a:latin typeface="+mn-ea"/>
                <a:ea typeface="+mn-ea"/>
              </a:rPr>
              <a:t>使用者介面</a:t>
            </a:r>
            <a:r>
              <a:rPr lang="en-US" altLang="zh-TW" sz="3800" dirty="0">
                <a:solidFill>
                  <a:srgbClr val="EBEBEB"/>
                </a:solidFill>
                <a:latin typeface="+mn-ea"/>
                <a:ea typeface="+mn-ea"/>
                <a:sym typeface="Century Gothic"/>
              </a:rPr>
              <a:t>)</a:t>
            </a:r>
            <a:endParaRPr sz="3800" dirty="0">
              <a:solidFill>
                <a:srgbClr val="EBEBEB"/>
              </a:solidFill>
              <a:latin typeface="+mn-ea"/>
              <a:ea typeface="+mn-ea"/>
            </a:endParaRPr>
          </a:p>
        </p:txBody>
      </p:sp>
      <p:sp>
        <p:nvSpPr>
          <p:cNvPr id="313" name="Google Shape;313;g265262cea5a_0_88"/>
          <p:cNvSpPr txBox="1"/>
          <p:nvPr/>
        </p:nvSpPr>
        <p:spPr>
          <a:xfrm>
            <a:off x="982980" y="1283361"/>
            <a:ext cx="10811100" cy="35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FFFF"/>
                </a:solidFill>
              </a:rPr>
              <a:t>雖然我們目前已經能夠看到膚電數值，但是這樣的顯示方式不夠直觀，而且每次執行還要透過</a:t>
            </a: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Thonny</a:t>
            </a:r>
            <a:r>
              <a:rPr lang="zh-TW" sz="2400" dirty="0">
                <a:solidFill>
                  <a:srgbClr val="FFFFFF"/>
                </a:solidFill>
              </a:rPr>
              <a:t>燒錄程式，不太便利</a:t>
            </a:r>
            <a:endParaRPr lang="en-US" altLang="zh-TW" sz="24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FFFFFF"/>
                </a:solidFill>
              </a:rPr>
              <a:t>在前面的簡介提到</a:t>
            </a: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—ESP32</a:t>
            </a:r>
            <a:r>
              <a:rPr lang="zh-TW" sz="2400" dirty="0">
                <a:solidFill>
                  <a:srgbClr val="FFFFFF"/>
                </a:solidFill>
              </a:rPr>
              <a:t>開發版本身具有</a:t>
            </a: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W-Fi</a:t>
            </a:r>
            <a:r>
              <a:rPr lang="zh-TW" sz="2400" dirty="0">
                <a:solidFill>
                  <a:srgbClr val="FFFFFF"/>
                </a:solidFill>
              </a:rPr>
              <a:t>，而現代人手邊幾乎都有</a:t>
            </a: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WI-Fi</a:t>
            </a:r>
            <a:r>
              <a:rPr lang="zh-TW" sz="2400" dirty="0">
                <a:solidFill>
                  <a:srgbClr val="FFFFFF"/>
                </a:solidFill>
              </a:rPr>
              <a:t>裝置，因此只要讓這些裝置和</a:t>
            </a: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ESP32</a:t>
            </a:r>
            <a:r>
              <a:rPr lang="zh-TW" sz="2400" dirty="0">
                <a:solidFill>
                  <a:srgbClr val="FFFFFF"/>
                </a:solidFill>
              </a:rPr>
              <a:t>相互通訊，就可以把手邊的裝置當作測謊器的介面了；另外把網頁程式燒錄在</a:t>
            </a: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ESP32</a:t>
            </a:r>
            <a:r>
              <a:rPr lang="zh-TW" sz="2400" dirty="0">
                <a:solidFill>
                  <a:srgbClr val="FFFFFF"/>
                </a:solidFill>
              </a:rPr>
              <a:t>，只要</a:t>
            </a: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ESP32</a:t>
            </a:r>
            <a:r>
              <a:rPr lang="zh-TW" sz="2400" dirty="0">
                <a:solidFill>
                  <a:srgbClr val="FFFFFF"/>
                </a:solidFill>
              </a:rPr>
              <a:t>接電之後就會執行該網頁，這時電腦只需要透過內網</a:t>
            </a:r>
            <a:r>
              <a:rPr lang="zh-TW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(192.168…)</a:t>
            </a:r>
            <a:r>
              <a:rPr lang="zh-TW" sz="2400" dirty="0">
                <a:solidFill>
                  <a:srgbClr val="FFFFFF"/>
                </a:solidFill>
              </a:rPr>
              <a:t>連到該網頁即可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" name="Google Shape;337;g265262cea5a_0_127">
            <a:extLst>
              <a:ext uri="{FF2B5EF4-FFF2-40B4-BE49-F238E27FC236}">
                <a16:creationId xmlns:a16="http://schemas.microsoft.com/office/drawing/2014/main" id="{AEC080B3-248A-49A9-A500-382196DB3ACC}"/>
              </a:ext>
            </a:extLst>
          </p:cNvPr>
          <p:cNvSpPr txBox="1"/>
          <p:nvPr/>
        </p:nvSpPr>
        <p:spPr>
          <a:xfrm>
            <a:off x="982980" y="4907820"/>
            <a:ext cx="10995660" cy="66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PS.</a:t>
            </a:r>
            <a:r>
              <a:rPr lang="zh-TW" altLang="en-US" sz="20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「 </a:t>
            </a:r>
            <a:r>
              <a:rPr lang="en-US" altLang="zh-TW" sz="20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ESP32</a:t>
            </a:r>
            <a:r>
              <a:rPr lang="zh-TW" altLang="en-US" sz="20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」和「開網頁的裝置」本身連上同一個網域 </a:t>
            </a:r>
            <a:r>
              <a:rPr lang="en-US" altLang="zh-TW" sz="20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zh-TW" altLang="en-US" sz="20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兩個要連上同一個</a:t>
            </a:r>
            <a:r>
              <a:rPr lang="en-US" altLang="zh-TW" sz="20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AP)</a:t>
            </a:r>
            <a:endParaRPr sz="2000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5262cea5a_0_127"/>
          <p:cNvSpPr txBox="1"/>
          <p:nvPr/>
        </p:nvSpPr>
        <p:spPr>
          <a:xfrm>
            <a:off x="304800" y="279400"/>
            <a:ext cx="8957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EBEBEB"/>
                </a:solidFill>
                <a:latin typeface="+mn-ea"/>
                <a:ea typeface="+mn-ea"/>
              </a:rPr>
              <a:t>讓</a:t>
            </a:r>
            <a:r>
              <a:rPr lang="zh-TW" sz="3600" dirty="0">
                <a:solidFill>
                  <a:srgbClr val="EBEBEB"/>
                </a:solidFill>
                <a:latin typeface="+mn-ea"/>
                <a:ea typeface="+mn-ea"/>
                <a:cs typeface="Century Gothic"/>
                <a:sym typeface="Century Gothic"/>
              </a:rPr>
              <a:t>ESP32</a:t>
            </a:r>
            <a:r>
              <a:rPr lang="zh-TW" sz="3600" dirty="0">
                <a:solidFill>
                  <a:srgbClr val="EBEBEB"/>
                </a:solidFill>
                <a:latin typeface="+mn-ea"/>
                <a:ea typeface="+mn-ea"/>
              </a:rPr>
              <a:t>開發板變成網站</a:t>
            </a:r>
            <a:endParaRPr sz="3600" dirty="0">
              <a:latin typeface="+mn-ea"/>
              <a:ea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1B37EA-86C3-40AF-B47C-CD36ED9C8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61" y="2382835"/>
            <a:ext cx="3669969" cy="2947688"/>
          </a:xfrm>
          <a:prstGeom prst="rect">
            <a:avLst/>
          </a:prstGeom>
        </p:spPr>
      </p:pic>
      <p:sp>
        <p:nvSpPr>
          <p:cNvPr id="7" name="Google Shape;337;g265262cea5a_0_127">
            <a:extLst>
              <a:ext uri="{FF2B5EF4-FFF2-40B4-BE49-F238E27FC236}">
                <a16:creationId xmlns:a16="http://schemas.microsoft.com/office/drawing/2014/main" id="{05EC4E69-85C3-4BF9-98BD-B7F8AC1286DC}"/>
              </a:ext>
            </a:extLst>
          </p:cNvPr>
          <p:cNvSpPr txBox="1"/>
          <p:nvPr/>
        </p:nvSpPr>
        <p:spPr>
          <a:xfrm>
            <a:off x="617220" y="1268647"/>
            <a:ext cx="10995660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ESPWebServer</a:t>
            </a:r>
            <a:endParaRPr lang="en-US" altLang="zh-TW"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4" indent="-342900">
              <a:lnSpc>
                <a:spcPct val="115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FFFFFF"/>
                </a:solidFill>
                <a:latin typeface="Century Gothic"/>
              </a:rPr>
              <a:t> 使用前須要先上傳資料</a:t>
            </a:r>
            <a:r>
              <a:rPr lang="en-US" altLang="zh-TW" sz="2000" dirty="0">
                <a:solidFill>
                  <a:srgbClr val="FFFFFF"/>
                </a:solidFill>
                <a:latin typeface="Century Gothic"/>
              </a:rPr>
              <a:t>(ESP32WebServer.py</a:t>
            </a:r>
            <a:r>
              <a:rPr lang="zh-TW" altLang="en-US" sz="2000" dirty="0">
                <a:solidFill>
                  <a:srgbClr val="FFFFFF"/>
                </a:solidFill>
                <a:latin typeface="Century Gothic"/>
              </a:rPr>
              <a:t>、</a:t>
            </a:r>
            <a:r>
              <a:rPr lang="en-US" altLang="zh-TW" sz="2000" dirty="0">
                <a:solidFill>
                  <a:srgbClr val="FFFFFF"/>
                </a:solidFill>
                <a:latin typeface="Century Gothic"/>
              </a:rPr>
              <a:t>index.html)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6">
            <a:extLst>
              <a:ext uri="{FF2B5EF4-FFF2-40B4-BE49-F238E27FC236}">
                <a16:creationId xmlns:a16="http://schemas.microsoft.com/office/drawing/2014/main" id="{60DC438D-4F65-4442-8F7C-BE092E42C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96" y="1747521"/>
            <a:ext cx="4806795" cy="32440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F5BD202-BF4E-4C76-88A5-A7A4BE51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13" y="1747520"/>
            <a:ext cx="4434523" cy="32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2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1. </a:t>
            </a:r>
            <a:r>
              <a:rPr lang="zh-TW" dirty="0">
                <a:solidFill>
                  <a:srgbClr val="FF0000"/>
                </a:solidFill>
              </a:rPr>
              <a:t>ESP32簡介</a:t>
            </a:r>
            <a:endParaRPr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2. ESP32實作1-測謊器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3. MQTT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Lora</a:t>
            </a: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5. 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Wi-Fi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  <a:endParaRPr lang="en-US" altLang="zh-TW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6.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3_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LORA / LORAWAN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</a:p>
          <a:p>
            <a:pPr marL="0" indent="0">
              <a:buSzPts val="1600"/>
              <a:buNone/>
            </a:pPr>
            <a:endParaRPr lang="zh-TW" alt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A7BCB3-8B2C-4D39-9B79-26BF3AF6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8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4F5B352-CF59-4E26-9A16-95925A885F92}"/>
              </a:ext>
            </a:extLst>
          </p:cNvPr>
          <p:cNvSpPr txBox="1"/>
          <p:nvPr/>
        </p:nvSpPr>
        <p:spPr>
          <a:xfrm>
            <a:off x="2395960" y="113774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zh-TW" altLang="en-US" sz="2000" dirty="0">
                <a:solidFill>
                  <a:srgbClr val="FFFFFF"/>
                </a:solidFill>
                <a:latin typeface="Century Gothic"/>
              </a:rPr>
              <a:t>上傳中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1751AC-9DF7-44A7-9569-9E6DB8E2E5B1}"/>
              </a:ext>
            </a:extLst>
          </p:cNvPr>
          <p:cNvSpPr/>
          <p:nvPr/>
        </p:nvSpPr>
        <p:spPr>
          <a:xfrm>
            <a:off x="7480985" y="113774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buClrTx/>
            </a:pPr>
            <a:r>
              <a:rPr lang="zh-TW" altLang="en-US" sz="2000" dirty="0">
                <a:solidFill>
                  <a:srgbClr val="FFFFFF"/>
                </a:solidFill>
                <a:latin typeface="Century Gothic"/>
              </a:rPr>
              <a:t>上傳成功</a:t>
            </a: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CBD9C7D3-B145-44B9-9F62-048058D98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6" y="3180608"/>
            <a:ext cx="4328535" cy="14707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C5AC385-7B8C-49D0-B6B1-0A1028FD2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03" y="1608450"/>
            <a:ext cx="1752752" cy="438188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551DCC9-FDF9-4D9A-9C82-FF798EB7E1D0}"/>
              </a:ext>
            </a:extLst>
          </p:cNvPr>
          <p:cNvSpPr/>
          <p:nvPr/>
        </p:nvSpPr>
        <p:spPr>
          <a:xfrm>
            <a:off x="5459378" y="3345733"/>
            <a:ext cx="1388662" cy="90731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023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5262cea5a_0_97"/>
          <p:cNvSpPr txBox="1"/>
          <p:nvPr/>
        </p:nvSpPr>
        <p:spPr>
          <a:xfrm>
            <a:off x="828025" y="656725"/>
            <a:ext cx="78027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800" dirty="0">
                <a:solidFill>
                  <a:srgbClr val="EBEBEB"/>
                </a:solidFill>
                <a:latin typeface="+mn-ea"/>
                <a:ea typeface="+mn-ea"/>
                <a:sym typeface="Century Gothic"/>
              </a:rPr>
              <a:t>Wi-Fi</a:t>
            </a:r>
            <a:r>
              <a:rPr lang="zh-TW" altLang="en-US" sz="3800" dirty="0">
                <a:solidFill>
                  <a:srgbClr val="EBEBEB"/>
                </a:solidFill>
                <a:latin typeface="+mn-ea"/>
                <a:ea typeface="+mn-ea"/>
              </a:rPr>
              <a:t>連線相關知識</a:t>
            </a:r>
            <a:endParaRPr sz="3800" dirty="0">
              <a:solidFill>
                <a:srgbClr val="EBEBEB"/>
              </a:solidFill>
              <a:latin typeface="+mn-ea"/>
              <a:ea typeface="+mn-ea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B5F05B-4148-44B0-AC54-1324D84A97F7}"/>
              </a:ext>
            </a:extLst>
          </p:cNvPr>
          <p:cNvSpPr txBox="1">
            <a:spLocks/>
          </p:cNvSpPr>
          <p:nvPr/>
        </p:nvSpPr>
        <p:spPr>
          <a:xfrm>
            <a:off x="1104293" y="1543632"/>
            <a:ext cx="9404723" cy="486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使用網路功能時，需要匯入內建的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network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模組，利用其中的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WLAN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類別建立控制無線網路的物件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使用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WLAN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類別建立無線網路物件時，有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2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種網路介面可供選擇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434A12F-A4A6-4D3E-AA46-70B48A75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63" y="2222339"/>
            <a:ext cx="4246516" cy="697375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60C144D-B56D-4234-B80D-E9A0517C7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983793"/>
              </p:ext>
            </p:extLst>
          </p:nvPr>
        </p:nvGraphicFramePr>
        <p:xfrm>
          <a:off x="1489563" y="3701436"/>
          <a:ext cx="8128000" cy="1767840"/>
        </p:xfrm>
        <a:graphic>
          <a:graphicData uri="http://schemas.openxmlformats.org/drawingml/2006/table">
            <a:tbl>
              <a:tblPr firstRow="1" bandRow="1"/>
              <a:tblGrid>
                <a:gridCol w="4064000">
                  <a:extLst>
                    <a:ext uri="{9D8B030D-6E8A-4147-A177-3AD203B41FA5}">
                      <a16:colId xmlns:a16="http://schemas.microsoft.com/office/drawing/2014/main" val="233800501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18705925"/>
                    </a:ext>
                  </a:extLst>
                </a:gridCol>
              </a:tblGrid>
              <a:tr h="1761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網路介面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463711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network.STA_IF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工作站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(station)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介面，用來連接線有的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Wi-Fi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無線網路基地台，以便連上網路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87969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network.AP_IF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存取點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(access point)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介面，可以讓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ESP32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變成無線基地台，建立區域網路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151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405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1E94D7F-F20C-41D1-95EA-0A99AB266977}"/>
              </a:ext>
            </a:extLst>
          </p:cNvPr>
          <p:cNvSpPr txBox="1">
            <a:spLocks/>
          </p:cNvSpPr>
          <p:nvPr/>
        </p:nvSpPr>
        <p:spPr>
          <a:xfrm>
            <a:off x="940752" y="116899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建立完網路物件後，要先啟用網路介面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   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True: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啟動網路介面、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False: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停止網路介面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連接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Wi-Fi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9AB9BE-16DA-463F-88E1-E537C665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57" y="1678586"/>
            <a:ext cx="2601867" cy="3439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DA1EA17-DF8F-4329-81D0-4F8F9BA3A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057" y="3053739"/>
            <a:ext cx="5067871" cy="42650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2AA927F-9D42-477A-907A-3638561AF0A2}"/>
              </a:ext>
            </a:extLst>
          </p:cNvPr>
          <p:cNvSpPr txBox="1">
            <a:spLocks/>
          </p:cNvSpPr>
          <p:nvPr/>
        </p:nvSpPr>
        <p:spPr>
          <a:xfrm>
            <a:off x="771029" y="321369"/>
            <a:ext cx="8946541" cy="634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啟用網站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先匯入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ESPwebServer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模組，接著再啟用網站功能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    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這裡的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80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為連接埠編號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(port number)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處理指令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啟用網站後，還要決定如何處理接收到的指令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也稱為請求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requests)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，透過以下程式完成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   第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個參數是路徑，也就是指令名稱，開頭的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”/”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表示根目錄，需要的話還可以再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   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”/”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分隔名稱做成多階層的指令架構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   第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個參數指定專門處理該指令的對應函式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handleCmd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  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D8B5D4-27B7-459E-9B54-98AFBA7B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930" y="1215343"/>
            <a:ext cx="2621455" cy="640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679835-3274-4176-84B1-31F58AA9B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29" y="3498329"/>
            <a:ext cx="4897695" cy="40487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9C0BED-F32E-4F46-8CDC-28E5FB9D5493}"/>
              </a:ext>
            </a:extLst>
          </p:cNvPr>
          <p:cNvSpPr txBox="1">
            <a:spLocks/>
          </p:cNvSpPr>
          <p:nvPr/>
        </p:nvSpPr>
        <p:spPr>
          <a:xfrm>
            <a:off x="802370" y="339865"/>
            <a:ext cx="10633417" cy="6072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回傳資料給瀏覽器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瀏覽器送出指令後會等待網站回應資料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指定回應網站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在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ESPwebServer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模組中，也有提供回傳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網站的功能，只要先上傳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ESP32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上，之後在裝置的瀏覽器輸入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http://ip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位址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/HTML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檔名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， 即可回傳網站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例如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: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kumimoji="0" lang="en-US" altLang="zh-TW" sz="1600" b="1" i="0" u="sng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192.168.100.40/</a:t>
            </a:r>
            <a:r>
              <a:rPr kumimoji="0" lang="en-US" altLang="zh-TW" sz="1600" b="1" i="0" u="sng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lie_detector.html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如果後面沒有加上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HTML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檔名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: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kumimoji="0" lang="en-US" altLang="zh-TW" sz="1600" b="1" i="0" u="sng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192.168.100.40/</a:t>
            </a:r>
            <a:endParaRPr kumimoji="0" lang="en-US" altLang="zh-TW" sz="1600" b="1" i="0" u="sng" strike="noStrike" kern="1200" cap="none" spc="0" normalizeH="0" baseline="0" noProof="0" dirty="0">
              <a:ln>
                <a:noFill/>
              </a:ln>
              <a:solidFill>
                <a:srgbClr val="1E5155">
                  <a:lumMod val="60000"/>
                  <a:lumOff val="40000"/>
                </a:srgbClr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    那麼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ESPWebServer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模組預設會回傳為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index.html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的檔名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檢查新接收的請求指令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新細明體" panose="02020500000000000000" pitchFamily="18" charset="-120"/>
              <a:cs typeface="+mj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為了讓剛剛建立的網站運作，我們還需要在主程式中加入無窮迴圈，持續檢查是否有接收到新的指令，指令對應的指令處理函式為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: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CFF387-1F9C-4E3D-B313-C877F9844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49" y="1217933"/>
            <a:ext cx="3600450" cy="10191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BFE6E1E-5419-4959-87BB-E1561A1C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793" y="5741043"/>
            <a:ext cx="3189440" cy="5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11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5B108D92-0955-4551-85C2-EEAB348FE808}"/>
              </a:ext>
            </a:extLst>
          </p:cNvPr>
          <p:cNvSpPr txBox="1">
            <a:spLocks/>
          </p:cNvSpPr>
          <p:nvPr/>
        </p:nvSpPr>
        <p:spPr>
          <a:xfrm>
            <a:off x="646113" y="452438"/>
            <a:ext cx="9404350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程式碼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D896A6-8722-418C-BD56-BC8D2B61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74" y="1448677"/>
            <a:ext cx="7121420" cy="39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57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513247-6366-47C2-90EF-437CE360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75" y="763128"/>
            <a:ext cx="6471865" cy="533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01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F14BA37-D11D-47AB-A4C6-62798342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46" y="1320026"/>
            <a:ext cx="8049041" cy="42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5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946D0-3BE4-4C66-BFC6-F0985A2913BD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新細明體" panose="02020500000000000000" pitchFamily="18" charset="-120"/>
                <a:cs typeface="+mj-cs"/>
              </a:rPr>
              <a:t>執行結果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E4CA56-AEAE-496B-A4F6-10D13C9DD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76" y="2126008"/>
            <a:ext cx="6168470" cy="26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53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E14287D-EC42-49D9-A430-FDF380D5FF8A}"/>
              </a:ext>
            </a:extLst>
          </p:cNvPr>
          <p:cNvSpPr txBox="1"/>
          <p:nvPr/>
        </p:nvSpPr>
        <p:spPr>
          <a:xfrm>
            <a:off x="2693227" y="1400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zh-TW" altLang="en-US" sz="18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實話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B4D426-830D-491C-9A7B-775729B9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6" y="2132445"/>
            <a:ext cx="5592287" cy="33250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BB706B1-58A9-41B6-9AB6-68F662C1DEC0}"/>
              </a:ext>
            </a:extLst>
          </p:cNvPr>
          <p:cNvSpPr txBox="1"/>
          <p:nvPr/>
        </p:nvSpPr>
        <p:spPr>
          <a:xfrm>
            <a:off x="8619913" y="1400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zh-TW" altLang="en-US" sz="18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謊話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C8AD9B-9C62-4D54-AB9A-0D178F3D3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69" y="2132445"/>
            <a:ext cx="5823652" cy="33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cb1eccd51_0_85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/>
              <a:t>ESP32簡介-認識ESP32</a:t>
            </a:r>
            <a:endParaRPr/>
          </a:p>
        </p:txBody>
      </p:sp>
      <p:sp>
        <p:nvSpPr>
          <p:cNvPr id="128" name="Google Shape;128;g2acb1eccd51_0_854"/>
          <p:cNvSpPr txBox="1">
            <a:spLocks noGrp="1"/>
          </p:cNvSpPr>
          <p:nvPr>
            <p:ph type="body" idx="1"/>
          </p:nvPr>
        </p:nvSpPr>
        <p:spPr>
          <a:xfrm>
            <a:off x="1069446" y="2563496"/>
            <a:ext cx="5788500" cy="28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27660" algn="l" rtl="0">
              <a:spcBef>
                <a:spcPts val="0"/>
              </a:spcBef>
              <a:spcAft>
                <a:spcPts val="0"/>
              </a:spcAft>
              <a:buSzPct val="66666"/>
              <a:buChar char="●"/>
            </a:pPr>
            <a:r>
              <a:rPr lang="zh-TW" dirty="0"/>
              <a:t>雙核 Xtensa LX6 處理器，主頻可達 240 MHz</a:t>
            </a:r>
            <a:endParaRPr dirty="0"/>
          </a:p>
          <a:p>
            <a:pPr marL="342900" lvl="0" indent="-327660" algn="l" rtl="0">
              <a:spcBef>
                <a:spcPts val="1000"/>
              </a:spcBef>
              <a:spcAft>
                <a:spcPts val="0"/>
              </a:spcAft>
              <a:buSzPct val="66666"/>
              <a:buChar char="●"/>
            </a:pPr>
            <a:r>
              <a:rPr lang="zh-TW" dirty="0"/>
              <a:t>520 KiB 內置 SRAM</a:t>
            </a:r>
            <a:endParaRPr dirty="0"/>
          </a:p>
          <a:p>
            <a:pPr marL="342900" lvl="0" indent="-327660" algn="l" rtl="0">
              <a:spcBef>
                <a:spcPts val="1000"/>
              </a:spcBef>
              <a:spcAft>
                <a:spcPts val="0"/>
              </a:spcAft>
              <a:buSzPct val="66666"/>
              <a:buChar char="●"/>
            </a:pPr>
            <a:r>
              <a:rPr lang="zh-TW" dirty="0"/>
              <a:t>16 MB 可配置閃存</a:t>
            </a:r>
            <a:endParaRPr dirty="0"/>
          </a:p>
          <a:p>
            <a:pPr marL="342900" lvl="0" indent="-327660" algn="l" rtl="0">
              <a:spcBef>
                <a:spcPts val="1000"/>
              </a:spcBef>
              <a:spcAft>
                <a:spcPts val="0"/>
              </a:spcAft>
              <a:buSzPct val="66666"/>
              <a:buChar char="●"/>
            </a:pPr>
            <a:r>
              <a:rPr lang="zh-TW" dirty="0"/>
              <a:t>內置 Wi-Fi 和雙模藍牙</a:t>
            </a:r>
            <a:endParaRPr dirty="0"/>
          </a:p>
          <a:p>
            <a:pPr marL="342900" lvl="0" indent="-327660" algn="l" rtl="0">
              <a:spcBef>
                <a:spcPts val="1000"/>
              </a:spcBef>
              <a:spcAft>
                <a:spcPts val="0"/>
              </a:spcAft>
              <a:buSzPct val="66666"/>
              <a:buChar char="●"/>
            </a:pPr>
            <a:r>
              <a:rPr lang="zh-TW" dirty="0"/>
              <a:t>豐富的 I/O 接口，包括 UART、SPI、I2C、ADC、DAC 等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ct val="66666"/>
              <a:buNone/>
            </a:pPr>
            <a:endParaRPr dirty="0"/>
          </a:p>
        </p:txBody>
      </p:sp>
      <p:pic>
        <p:nvPicPr>
          <p:cNvPr id="129" name="Google Shape;129;g2acb1eccd51_0_8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6979" y="2563496"/>
            <a:ext cx="3904223" cy="2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5262cea5a_0_88"/>
          <p:cNvSpPr txBox="1"/>
          <p:nvPr/>
        </p:nvSpPr>
        <p:spPr>
          <a:xfrm>
            <a:off x="838350" y="285047"/>
            <a:ext cx="105153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800" dirty="0">
                <a:solidFill>
                  <a:srgbClr val="EBEBEB"/>
                </a:solidFill>
                <a:latin typeface="+mn-ea"/>
                <a:ea typeface="+mn-ea"/>
              </a:rPr>
              <a:t>探討</a:t>
            </a:r>
            <a:r>
              <a:rPr lang="en-US" altLang="zh-TW" sz="3800" dirty="0">
                <a:solidFill>
                  <a:srgbClr val="EBEBEB"/>
                </a:solidFill>
                <a:latin typeface="+mn-ea"/>
                <a:ea typeface="+mn-ea"/>
              </a:rPr>
              <a:t>-</a:t>
            </a:r>
            <a:r>
              <a:rPr lang="zh-TW" altLang="en-US" sz="3800" dirty="0">
                <a:solidFill>
                  <a:srgbClr val="EBEBEB"/>
                </a:solidFill>
                <a:latin typeface="+mn-ea"/>
                <a:ea typeface="+mn-ea"/>
              </a:rPr>
              <a:t>測謊機真的準嗎</a:t>
            </a:r>
            <a:r>
              <a:rPr lang="en-US" altLang="zh-TW" sz="3800" dirty="0">
                <a:solidFill>
                  <a:srgbClr val="EBEBEB"/>
                </a:solidFill>
                <a:latin typeface="+mn-ea"/>
                <a:ea typeface="+mn-ea"/>
              </a:rPr>
              <a:t>?</a:t>
            </a:r>
            <a:endParaRPr sz="3800" dirty="0">
              <a:solidFill>
                <a:srgbClr val="EBEBEB"/>
              </a:solidFill>
              <a:latin typeface="+mn-ea"/>
              <a:ea typeface="+mn-ea"/>
            </a:endParaRPr>
          </a:p>
        </p:txBody>
      </p:sp>
      <p:sp>
        <p:nvSpPr>
          <p:cNvPr id="313" name="Google Shape;313;g265262cea5a_0_88"/>
          <p:cNvSpPr txBox="1"/>
          <p:nvPr/>
        </p:nvSpPr>
        <p:spPr>
          <a:xfrm>
            <a:off x="838350" y="927761"/>
            <a:ext cx="10811100" cy="507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rgbClr val="FFFFFF"/>
                </a:solidFill>
              </a:rPr>
              <a:t>各位在實做中可能會發現</a:t>
            </a:r>
            <a:r>
              <a:rPr lang="en-US" altLang="zh-TW" sz="2400" dirty="0">
                <a:solidFill>
                  <a:srgbClr val="FFFFFF"/>
                </a:solidFill>
              </a:rPr>
              <a:t>—</a:t>
            </a:r>
            <a:r>
              <a:rPr lang="zh-TW" altLang="en-US" sz="2400" dirty="0">
                <a:solidFill>
                  <a:srgbClr val="FFFFFF"/>
                </a:solidFill>
              </a:rPr>
              <a:t>有時候明明受試者在說謊，測謊器一點反應都沒有，這主要是因為以下兩種原因</a:t>
            </a:r>
            <a:endParaRPr lang="en-US" altLang="zh-TW" sz="2400" dirty="0">
              <a:solidFill>
                <a:srgbClr val="FFFFFF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zh-TW" altLang="en-US" sz="2400" dirty="0">
                <a:solidFill>
                  <a:srgbClr val="FFFFFF"/>
                </a:solidFill>
              </a:rPr>
              <a:t>真正的測謊器除了膚電反應外，還參考了受試者的呼吸、血壓、心跳等生理訊號以提升準確度。本實驗僅使用膚電反應，為簡易版本，因此準確度一定不如真正的專業儀器</a:t>
            </a:r>
            <a:endParaRPr lang="en-US" altLang="zh-TW" sz="2400" dirty="0">
              <a:solidFill>
                <a:srgbClr val="FFFFFF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zh-TW" altLang="en-US" sz="2400" dirty="0">
                <a:solidFill>
                  <a:srgbClr val="FFFFFF"/>
                </a:solidFill>
              </a:rPr>
              <a:t>事實上，測謊所偵測到的是受試者的緊張程度，因此當受試者說的謊話不足以產生緊張感，那麼測謊器就不會有反應；反之，若是受試者是緊張體質，有可能說實話時也會顯示在說謊</a:t>
            </a:r>
            <a:endParaRPr lang="en-US" altLang="zh-TW" sz="2400" dirty="0">
              <a:solidFill>
                <a:srgbClr val="FFFFFF"/>
              </a:solidFill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zh-TW" sz="2400" dirty="0">
                <a:solidFill>
                  <a:srgbClr val="00B050"/>
                </a:solidFill>
              </a:rPr>
              <a:t>PS.</a:t>
            </a:r>
            <a:r>
              <a:rPr lang="zh-TW" altLang="en-US" sz="2400" dirty="0">
                <a:solidFill>
                  <a:srgbClr val="00B050"/>
                </a:solidFill>
              </a:rPr>
              <a:t> 另外容易流手汗的同學，也可能因為手部濕度比較高，而導致測謊器判定 </a:t>
            </a:r>
            <a:endParaRPr lang="en-US" altLang="zh-TW" sz="2400" dirty="0">
              <a:solidFill>
                <a:srgbClr val="00B050"/>
              </a:solidFill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</a:pPr>
            <a:r>
              <a:rPr lang="zh-TW" altLang="en-US" sz="2400" dirty="0">
                <a:solidFill>
                  <a:srgbClr val="00B050"/>
                </a:solidFill>
              </a:rPr>
              <a:t>       是在說謊喔</a:t>
            </a:r>
            <a:r>
              <a:rPr lang="en-US" altLang="zh-TW" sz="2400" dirty="0">
                <a:solidFill>
                  <a:srgbClr val="00B050"/>
                </a:solidFill>
              </a:rPr>
              <a:t>~</a:t>
            </a:r>
            <a:endParaRPr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57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1. </a:t>
            </a:r>
            <a:r>
              <a:rPr lang="en-US" altLang="zh-TW" dirty="0"/>
              <a:t>ESP32</a:t>
            </a:r>
            <a:r>
              <a:rPr lang="zh-TW" altLang="en-US" dirty="0"/>
              <a:t>簡介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2. </a:t>
            </a:r>
            <a:r>
              <a:rPr lang="en-US" altLang="zh-TW" dirty="0"/>
              <a:t>ESP32</a:t>
            </a:r>
            <a:r>
              <a:rPr lang="zh-TW" altLang="en-US" dirty="0"/>
              <a:t>實作</a:t>
            </a:r>
            <a:r>
              <a:rPr lang="en-US" altLang="zh-TW" dirty="0"/>
              <a:t>1-</a:t>
            </a:r>
            <a:r>
              <a:rPr lang="zh-TW" altLang="en-US" dirty="0"/>
              <a:t>測謊器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altLang="zh-TW" dirty="0"/>
              <a:t>3. </a:t>
            </a:r>
            <a:r>
              <a:rPr lang="en-US" altLang="zh-TW" dirty="0">
                <a:solidFill>
                  <a:srgbClr val="FF0000"/>
                </a:solidFill>
              </a:rPr>
              <a:t>MQTT</a:t>
            </a:r>
            <a:endParaRPr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4. </a:t>
            </a:r>
            <a:r>
              <a:rPr lang="en-US" altLang="zh-TW" dirty="0"/>
              <a:t>Lora</a:t>
            </a: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5. 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Wi-Fi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和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MQTT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  <a:endParaRPr lang="en-US" altLang="zh-TW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6.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3_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LORA / LORAWAN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和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MQTT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A7BCB3-8B2C-4D39-9B79-26BF3AF6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27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cb1eccd51_0_898"/>
          <p:cNvSpPr txBox="1">
            <a:spLocks noGrp="1"/>
          </p:cNvSpPr>
          <p:nvPr>
            <p:ph type="body" idx="1"/>
          </p:nvPr>
        </p:nvSpPr>
        <p:spPr>
          <a:xfrm>
            <a:off x="3446906" y="2584713"/>
            <a:ext cx="5298300" cy="16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zh-TW" sz="10000"/>
              <a:t>MQTT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928C9F7-8CCB-4691-9FB1-09439ED9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914400"/>
            <a:ext cx="6934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77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2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數據傳輸方式(MQTT)</a:t>
            </a:r>
            <a:endParaRPr/>
          </a:p>
        </p:txBody>
      </p:sp>
      <p:sp>
        <p:nvSpPr>
          <p:cNvPr id="896" name="Google Shape;896;p62"/>
          <p:cNvSpPr txBox="1"/>
          <p:nvPr/>
        </p:nvSpPr>
        <p:spPr>
          <a:xfrm>
            <a:off x="1349748" y="1521708"/>
            <a:ext cx="9356496" cy="472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zh-TW" sz="1867" dirty="0">
                <a:solidFill>
                  <a:schemeClr val="dk1"/>
                </a:solidFill>
              </a:rPr>
              <a:t>MQTT(Message Queue Telemetry Transport))</a:t>
            </a:r>
            <a:endParaRPr sz="1867" dirty="0">
              <a:solidFill>
                <a:schemeClr val="dk1"/>
              </a:solidFill>
            </a:endParaRPr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dirty="0">
                <a:solidFill>
                  <a:schemeClr val="dk1"/>
                </a:solidFill>
              </a:rPr>
              <a:t>在</a:t>
            </a:r>
            <a:r>
              <a:rPr lang="en-US" altLang="zh-TW" sz="1867" dirty="0">
                <a:solidFill>
                  <a:schemeClr val="dk1"/>
                </a:solidFill>
              </a:rPr>
              <a:t>TCP/IP </a:t>
            </a:r>
            <a:r>
              <a:rPr lang="zh-TW" altLang="en-US" sz="1867" dirty="0">
                <a:solidFill>
                  <a:schemeClr val="dk1"/>
                </a:solidFill>
              </a:rPr>
              <a:t>上的一種輕量化的”</a:t>
            </a:r>
            <a:r>
              <a:rPr lang="en-US" altLang="zh-TW" sz="1867" dirty="0">
                <a:solidFill>
                  <a:schemeClr val="dk1"/>
                </a:solidFill>
              </a:rPr>
              <a:t>publish-subscribe” </a:t>
            </a:r>
            <a:endParaRPr sz="1867" dirty="0">
              <a:solidFill>
                <a:schemeClr val="dk1"/>
              </a:solidFill>
            </a:endParaRPr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dirty="0">
                <a:solidFill>
                  <a:schemeClr val="dk1"/>
                </a:solidFill>
              </a:rPr>
              <a:t>特點 </a:t>
            </a:r>
            <a:r>
              <a:rPr lang="en-US" altLang="zh-TW" sz="1867" dirty="0">
                <a:solidFill>
                  <a:schemeClr val="dk1"/>
                </a:solidFill>
              </a:rPr>
              <a:t>: </a:t>
            </a:r>
            <a:endParaRPr sz="1867" dirty="0"/>
          </a:p>
          <a:p>
            <a:pPr marL="457189" indent="-11853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zh-TW" altLang="en-US" sz="1867" dirty="0">
                <a:solidFill>
                  <a:schemeClr val="dk1"/>
                </a:solidFill>
              </a:rPr>
              <a:t> 相較於</a:t>
            </a:r>
            <a:r>
              <a:rPr lang="en-US" altLang="zh-TW" sz="1867" dirty="0">
                <a:solidFill>
                  <a:schemeClr val="dk1"/>
                </a:solidFill>
              </a:rPr>
              <a:t>HTTP </a:t>
            </a:r>
            <a:r>
              <a:rPr lang="zh-TW" altLang="en-US" sz="1867" dirty="0">
                <a:solidFill>
                  <a:schemeClr val="dk1"/>
                </a:solidFill>
              </a:rPr>
              <a:t>，</a:t>
            </a:r>
            <a:r>
              <a:rPr lang="en-US" altLang="zh-TW" sz="1867" dirty="0">
                <a:solidFill>
                  <a:schemeClr val="dk1"/>
                </a:solidFill>
              </a:rPr>
              <a:t>MQTT </a:t>
            </a:r>
            <a:r>
              <a:rPr lang="zh-TW" altLang="en-US" sz="1867" dirty="0">
                <a:solidFill>
                  <a:schemeClr val="dk1"/>
                </a:solidFill>
              </a:rPr>
              <a:t>的特色是可以快速回應、低耗電量、以及使用 的頻寬較小</a:t>
            </a:r>
            <a:endParaRPr sz="1867" dirty="0">
              <a:solidFill>
                <a:schemeClr val="dk1"/>
              </a:solidFill>
            </a:endParaRPr>
          </a:p>
          <a:p>
            <a:pPr marL="457189" indent="-11853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zh-TW" altLang="en-US" sz="1867" dirty="0">
                <a:solidFill>
                  <a:schemeClr val="dk1"/>
                </a:solidFill>
              </a:rPr>
              <a:t> </a:t>
            </a:r>
            <a:r>
              <a:rPr lang="en-US" altLang="zh-TW" sz="1867" dirty="0">
                <a:solidFill>
                  <a:schemeClr val="dk1"/>
                </a:solidFill>
              </a:rPr>
              <a:t>MQTT</a:t>
            </a:r>
            <a:r>
              <a:rPr lang="zh-TW" altLang="en-US" sz="1867" dirty="0">
                <a:solidFill>
                  <a:schemeClr val="dk1"/>
                </a:solidFill>
              </a:rPr>
              <a:t>協定內容很精簡，</a:t>
            </a:r>
            <a:r>
              <a:rPr lang="en-US" altLang="zh-TW" sz="1867" dirty="0">
                <a:solidFill>
                  <a:schemeClr val="dk1"/>
                </a:solidFill>
              </a:rPr>
              <a:t>MQTT</a:t>
            </a:r>
            <a:r>
              <a:rPr lang="zh-TW" altLang="en-US" sz="1867" dirty="0">
                <a:solidFill>
                  <a:schemeClr val="dk1"/>
                </a:solidFill>
              </a:rPr>
              <a:t>常使用於處理器資源及網路頻寬有限的聯網裝置</a:t>
            </a:r>
            <a:endParaRPr sz="1867" dirty="0">
              <a:solidFill>
                <a:schemeClr val="dk1"/>
              </a:solidFill>
            </a:endParaRPr>
          </a:p>
          <a:p>
            <a:pPr marL="457189" indent="-11853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zh-TW" altLang="en-US" sz="1867" dirty="0">
                <a:solidFill>
                  <a:schemeClr val="dk1"/>
                </a:solidFill>
              </a:rPr>
              <a:t>許多</a:t>
            </a:r>
            <a:r>
              <a:rPr lang="en-US" altLang="zh-TW" sz="1867" dirty="0">
                <a:solidFill>
                  <a:schemeClr val="dk1"/>
                </a:solidFill>
              </a:rPr>
              <a:t>MQTT</a:t>
            </a:r>
            <a:r>
              <a:rPr lang="zh-TW" altLang="en-US" sz="1867" dirty="0">
                <a:solidFill>
                  <a:schemeClr val="dk1"/>
                </a:solidFill>
              </a:rPr>
              <a:t>程式庫陸續被開發出來，使得開發</a:t>
            </a:r>
            <a:r>
              <a:rPr lang="en-US" altLang="zh-TW" sz="1867" dirty="0">
                <a:solidFill>
                  <a:schemeClr val="dk1"/>
                </a:solidFill>
              </a:rPr>
              <a:t>MQTT</a:t>
            </a:r>
            <a:r>
              <a:rPr lang="zh-TW" altLang="en-US" sz="1867" dirty="0">
                <a:solidFill>
                  <a:schemeClr val="dk1"/>
                </a:solidFill>
              </a:rPr>
              <a:t>物聯網、機器之間</a:t>
            </a:r>
            <a:r>
              <a:rPr lang="en-US" altLang="zh-TW" sz="1867" dirty="0">
                <a:solidFill>
                  <a:schemeClr val="dk1"/>
                </a:solidFill>
              </a:rPr>
              <a:t>(Machine-to-Machine,M2M)</a:t>
            </a:r>
            <a:r>
              <a:rPr lang="zh-TW" altLang="en-US" sz="1867" dirty="0">
                <a:solidFill>
                  <a:schemeClr val="dk1"/>
                </a:solidFill>
              </a:rPr>
              <a:t>的通訊變得非常簡單</a:t>
            </a:r>
            <a:endParaRPr lang="en-US" altLang="zh-TW" sz="1867" dirty="0">
              <a:solidFill>
                <a:schemeClr val="dk1"/>
              </a:solidFill>
            </a:endParaRPr>
          </a:p>
          <a:p>
            <a:pPr marL="457189" indent="-11853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zh-TW" altLang="en-US" sz="1867" dirty="0">
                <a:solidFill>
                  <a:schemeClr val="dk1"/>
                </a:solidFill>
              </a:rPr>
              <a:t>可以傳送</a:t>
            </a:r>
            <a:r>
              <a:rPr lang="en-US" altLang="zh-TW" sz="1867" dirty="0">
                <a:solidFill>
                  <a:schemeClr val="dk1"/>
                </a:solidFill>
              </a:rPr>
              <a:t>UTF-8</a:t>
            </a:r>
            <a:r>
              <a:rPr lang="zh-TW" altLang="en-US" sz="1867" dirty="0">
                <a:solidFill>
                  <a:schemeClr val="dk1"/>
                </a:solidFill>
              </a:rPr>
              <a:t>編碼的字符串大小有一個限制，不能超過 </a:t>
            </a:r>
            <a:r>
              <a:rPr lang="en-US" altLang="zh-TW" sz="1867" dirty="0">
                <a:solidFill>
                  <a:schemeClr val="dk1"/>
                </a:solidFill>
              </a:rPr>
              <a:t>65535</a:t>
            </a:r>
            <a:r>
              <a:rPr lang="zh-TW" altLang="en-US" sz="1867" dirty="0">
                <a:solidFill>
                  <a:schemeClr val="dk1"/>
                </a:solidFill>
              </a:rPr>
              <a:t>字節</a:t>
            </a:r>
            <a:endParaRPr sz="1867" dirty="0">
              <a:solidFill>
                <a:schemeClr val="dk1"/>
              </a:solidFill>
            </a:endParaRPr>
          </a:p>
        </p:txBody>
      </p:sp>
      <p:pic>
        <p:nvPicPr>
          <p:cNvPr id="897" name="Google Shape;89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174" y="1128152"/>
            <a:ext cx="3060461" cy="1604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6"/>
          <p:cNvSpPr txBox="1">
            <a:spLocks noGrp="1"/>
          </p:cNvSpPr>
          <p:nvPr>
            <p:ph type="title"/>
          </p:nvPr>
        </p:nvSpPr>
        <p:spPr>
          <a:xfrm>
            <a:off x="2404968" y="2276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 dirty="0"/>
              <a:t>Q</a:t>
            </a:r>
            <a:r>
              <a:rPr lang="en-US" altLang="zh-TW" dirty="0"/>
              <a:t>o</a:t>
            </a:r>
            <a:r>
              <a:rPr lang="zh-TW" dirty="0"/>
              <a:t>S</a:t>
            </a:r>
            <a:endParaRPr dirty="0"/>
          </a:p>
        </p:txBody>
      </p:sp>
      <p:sp>
        <p:nvSpPr>
          <p:cNvPr id="925" name="Google Shape;925;p66"/>
          <p:cNvSpPr txBox="1"/>
          <p:nvPr/>
        </p:nvSpPr>
        <p:spPr>
          <a:xfrm>
            <a:off x="880025" y="919596"/>
            <a:ext cx="4703716" cy="7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具有多重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QoS</a:t>
            </a: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訊傳輸</a:t>
            </a:r>
            <a:endParaRPr sz="1867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926" name="Google Shape;926;p66"/>
          <p:cNvGraphicFramePr/>
          <p:nvPr/>
        </p:nvGraphicFramePr>
        <p:xfrm>
          <a:off x="2096168" y="1911366"/>
          <a:ext cx="8127999" cy="4618284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90C9FF"/>
                    </a:gs>
                    <a:gs pos="35000">
                      <a:srgbClr val="B0D8FF"/>
                    </a:gs>
                    <a:gs pos="100000">
                      <a:srgbClr val="DFEDFF"/>
                    </a:gs>
                  </a:gsLst>
                  <a:lin ang="16200000" scaled="0"/>
                </a:gradFill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Qo</a:t>
                      </a:r>
                      <a:r>
                        <a:rPr lang="en-US" alt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S</a:t>
                      </a:r>
                      <a:r>
                        <a:rPr 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 Level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Delivery Semantic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Delivery Guarantees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2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0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最多一次 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At most once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會發生訊息遺失或重複；但不會因遺失一次記錄而造成影響，因為很快第二次訊息接著就發出了。(適合Sensors)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最少一次</a:t>
                      </a:r>
                      <a:endParaRPr sz="25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At least once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保證訊息會到達</a:t>
                      </a:r>
                      <a:r>
                        <a:rPr 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，但訊息</a:t>
                      </a:r>
                      <a:r>
                        <a:rPr lang="zh-TW" alt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可能</a:t>
                      </a:r>
                      <a:r>
                        <a:rPr 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會</a:t>
                      </a:r>
                      <a:r>
                        <a:rPr lang="zh-TW" alt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重複</a:t>
                      </a:r>
                      <a:r>
                        <a:rPr 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發生。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只有一次</a:t>
                      </a:r>
                      <a:endParaRPr sz="25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Exactly once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 b="1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確認訊息到達一次。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8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 dirty="0">
                <a:solidFill>
                  <a:schemeClr val="dk1"/>
                </a:solidFill>
              </a:rPr>
              <a:t>Mosquitto</a:t>
            </a:r>
            <a:r>
              <a:rPr lang="zh-TW" altLang="en-US" dirty="0">
                <a:solidFill>
                  <a:schemeClr val="dk1"/>
                </a:solidFill>
              </a:rPr>
              <a:t>介紹</a:t>
            </a:r>
            <a:endParaRPr dirty="0"/>
          </a:p>
        </p:txBody>
      </p:sp>
      <p:sp>
        <p:nvSpPr>
          <p:cNvPr id="941" name="Google Shape;941;p68"/>
          <p:cNvSpPr txBox="1"/>
          <p:nvPr/>
        </p:nvSpPr>
        <p:spPr>
          <a:xfrm>
            <a:off x="1319155" y="1354973"/>
            <a:ext cx="9417683" cy="53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 algn="just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zh-TW" sz="2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</a:t>
            </a:r>
            <a:r>
              <a:rPr lang="en-US" altLang="zh-TW" sz="2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ecplise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出的開源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Broker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，由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C/C++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語言編寫，目前最新版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v1.5.8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，是一個開源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MQTT Broker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lang="en-US" altLang="zh-TW" sz="2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zh-TW" sz="2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是為了嵌入式設備而生，正如官方的介紹，</a:t>
            </a:r>
            <a:r>
              <a:rPr lang="en-US" altLang="zh-TW" sz="2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足夠輕量，可以運行在任何低功率單片機上，包括嵌入式感測器、手機設備、嵌入式微處理器，</a:t>
            </a:r>
            <a:r>
              <a:rPr lang="en-US" altLang="zh-TW" sz="2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語言編寫、集群做的如此簡單就是證明。</a:t>
            </a:r>
            <a:b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6" name="Picture 2" descr="http://cdn.bewindoweb.com/uploadpic/b6f8fb5dcdcd9e467c51a6d1d41e73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996" y="5832270"/>
            <a:ext cx="3810000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8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 dirty="0">
                <a:solidFill>
                  <a:schemeClr val="dk1"/>
                </a:solidFill>
              </a:rPr>
              <a:t>Mosquitto_安裝1</a:t>
            </a:r>
            <a:br>
              <a:rPr lang="zh-TW" dirty="0"/>
            </a:br>
            <a:endParaRPr dirty="0"/>
          </a:p>
        </p:txBody>
      </p:sp>
      <p:sp>
        <p:nvSpPr>
          <p:cNvPr id="941" name="Google Shape;941;p68"/>
          <p:cNvSpPr txBox="1"/>
          <p:nvPr/>
        </p:nvSpPr>
        <p:spPr>
          <a:xfrm>
            <a:off x="1092019" y="1785279"/>
            <a:ext cx="8597413" cy="315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請下載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Mosquitto: </a:t>
            </a:r>
            <a:r>
              <a:rPr lang="en-US" altLang="zh-TW" sz="1867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https://mosquitto.org/download/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</a:t>
            </a:r>
            <a:r>
              <a:rPr lang="zh-TW" alt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alt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400"/>
            </a:br>
            <a:endParaRPr sz="26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42" name="Google Shape;942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63" y="3148372"/>
            <a:ext cx="10975867" cy="2369536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8"/>
          <p:cNvSpPr/>
          <p:nvPr/>
        </p:nvSpPr>
        <p:spPr>
          <a:xfrm>
            <a:off x="751687" y="3785937"/>
            <a:ext cx="247507" cy="24750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18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9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Mosquitto</a:t>
            </a:r>
            <a:r>
              <a:rPr lang="zh-TW">
                <a:solidFill>
                  <a:schemeClr val="dk1"/>
                </a:solidFill>
              </a:rPr>
              <a:t> _安裝2</a:t>
            </a:r>
            <a:r>
              <a:rPr lang="zh-TW"/>
              <a:t> </a:t>
            </a:r>
            <a:br>
              <a:rPr lang="zh-TW"/>
            </a:br>
            <a:endParaRPr/>
          </a:p>
        </p:txBody>
      </p:sp>
      <p:sp>
        <p:nvSpPr>
          <p:cNvPr id="949" name="Google Shape;949;p69"/>
          <p:cNvSpPr txBox="1"/>
          <p:nvPr/>
        </p:nvSpPr>
        <p:spPr>
          <a:xfrm>
            <a:off x="1003883" y="900913"/>
            <a:ext cx="9763268" cy="340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下載完成後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點擊滑鼠兩下開啟執行檔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在安裝畫面點擊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Next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進入下一步 </a:t>
            </a: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133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346" y="1705035"/>
            <a:ext cx="63373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0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Mosquitto</a:t>
            </a:r>
            <a:r>
              <a:rPr lang="zh-TW">
                <a:solidFill>
                  <a:schemeClr val="dk1"/>
                </a:solidFill>
              </a:rPr>
              <a:t> _安裝3</a:t>
            </a:r>
            <a:r>
              <a:rPr lang="zh-TW"/>
              <a:t> </a:t>
            </a:r>
            <a:br>
              <a:rPr lang="zh-TW"/>
            </a:br>
            <a:endParaRPr/>
          </a:p>
        </p:txBody>
      </p:sp>
      <p:sp>
        <p:nvSpPr>
          <p:cNvPr id="956" name="Google Shape;956;p70"/>
          <p:cNvSpPr txBox="1"/>
          <p:nvPr/>
        </p:nvSpPr>
        <p:spPr>
          <a:xfrm>
            <a:off x="1003883" y="900913"/>
            <a:ext cx="9763268" cy="340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確認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Service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為勾選狀態，點擊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Next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進入下一步 </a:t>
            </a: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133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57" name="Google Shape;95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346" y="1661941"/>
            <a:ext cx="63373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cb1eccd51_0_86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/>
              <a:t>ESP32接腳圖</a:t>
            </a:r>
            <a:endParaRPr/>
          </a:p>
        </p:txBody>
      </p:sp>
      <p:pic>
        <p:nvPicPr>
          <p:cNvPr id="135" name="Google Shape;135;g2acb1eccd51_0_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34" y="2019052"/>
            <a:ext cx="8059275" cy="40296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4B0D0BAF-6640-159F-8CCA-21F1875B1527}"/>
              </a:ext>
            </a:extLst>
          </p:cNvPr>
          <p:cNvSpPr txBox="1"/>
          <p:nvPr/>
        </p:nvSpPr>
        <p:spPr>
          <a:xfrm>
            <a:off x="9378109" y="2751946"/>
            <a:ext cx="4312024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有許多腳位</a:t>
            </a:r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GPIO1 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到 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GPIO36</a:t>
            </a:r>
            <a:endParaRPr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1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Mosquitto</a:t>
            </a:r>
            <a:r>
              <a:rPr lang="zh-TW">
                <a:solidFill>
                  <a:schemeClr val="dk1"/>
                </a:solidFill>
              </a:rPr>
              <a:t> _安裝4</a:t>
            </a:r>
            <a:r>
              <a:rPr lang="zh-TW"/>
              <a:t> </a:t>
            </a:r>
            <a:br>
              <a:rPr lang="zh-TW"/>
            </a:br>
            <a:endParaRPr/>
          </a:p>
        </p:txBody>
      </p:sp>
      <p:sp>
        <p:nvSpPr>
          <p:cNvPr id="963" name="Google Shape;963;p71"/>
          <p:cNvSpPr txBox="1"/>
          <p:nvPr/>
        </p:nvSpPr>
        <p:spPr>
          <a:xfrm>
            <a:off x="1003883" y="900913"/>
            <a:ext cx="9763268" cy="340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確認安裝步驟，點擊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Next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進入下一步 </a:t>
            </a: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133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4" name="Google Shape;96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2046" y="1617873"/>
            <a:ext cx="63119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2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Mosquitto</a:t>
            </a:r>
            <a:r>
              <a:rPr lang="zh-TW">
                <a:solidFill>
                  <a:schemeClr val="dk1"/>
                </a:solidFill>
              </a:rPr>
              <a:t> _安裝5</a:t>
            </a:r>
            <a:r>
              <a:rPr lang="zh-TW"/>
              <a:t> </a:t>
            </a:r>
            <a:br>
              <a:rPr lang="zh-TW"/>
            </a:br>
            <a:endParaRPr/>
          </a:p>
        </p:txBody>
      </p:sp>
      <p:sp>
        <p:nvSpPr>
          <p:cNvPr id="970" name="Google Shape;970;p72"/>
          <p:cNvSpPr txBox="1"/>
          <p:nvPr/>
        </p:nvSpPr>
        <p:spPr>
          <a:xfrm>
            <a:off x="1003883" y="900913"/>
            <a:ext cx="9763268" cy="340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Finish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完成安裝</a:t>
            </a: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133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1" name="Google Shape;97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6646" y="1611523"/>
            <a:ext cx="6362700" cy="49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3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新增環境變數_1 </a:t>
            </a:r>
            <a:br>
              <a:rPr lang="zh-TW"/>
            </a:br>
            <a:endParaRPr/>
          </a:p>
        </p:txBody>
      </p:sp>
      <p:sp>
        <p:nvSpPr>
          <p:cNvPr id="977" name="Google Shape;977;p73"/>
          <p:cNvSpPr txBox="1"/>
          <p:nvPr/>
        </p:nvSpPr>
        <p:spPr>
          <a:xfrm>
            <a:off x="974506" y="1300537"/>
            <a:ext cx="8597413" cy="7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Winkey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按下右鍵，選擇系統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8" name="Google Shape;978;p73"/>
          <p:cNvPicPr preferRelativeResize="0"/>
          <p:nvPr/>
        </p:nvPicPr>
        <p:blipFill rotWithShape="1">
          <a:blip r:embed="rId3">
            <a:alphaModFix/>
          </a:blip>
          <a:srcRect l="49942" t="44760" r="40733" b="-801"/>
          <a:stretch/>
        </p:blipFill>
        <p:spPr>
          <a:xfrm>
            <a:off x="6349711" y="1410494"/>
            <a:ext cx="3222208" cy="544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3"/>
          <p:cNvSpPr/>
          <p:nvPr/>
        </p:nvSpPr>
        <p:spPr>
          <a:xfrm>
            <a:off x="6627682" y="2300896"/>
            <a:ext cx="962527" cy="36667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980" name="Google Shape;980;p73"/>
          <p:cNvCxnSpPr/>
          <p:nvPr/>
        </p:nvCxnSpPr>
        <p:spPr>
          <a:xfrm>
            <a:off x="4968470" y="1787550"/>
            <a:ext cx="1705047" cy="522513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4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新增環境變數_2 </a:t>
            </a:r>
            <a:br>
              <a:rPr lang="zh-TW"/>
            </a:br>
            <a:endParaRPr/>
          </a:p>
        </p:txBody>
      </p:sp>
      <p:sp>
        <p:nvSpPr>
          <p:cNvPr id="986" name="Google Shape;986;p74"/>
          <p:cNvSpPr txBox="1"/>
          <p:nvPr/>
        </p:nvSpPr>
        <p:spPr>
          <a:xfrm>
            <a:off x="561994" y="851357"/>
            <a:ext cx="8597413" cy="7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選擇進階系統設定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7" name="Google Shape;98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375" y="1603000"/>
            <a:ext cx="9583243" cy="5171353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74"/>
          <p:cNvSpPr/>
          <p:nvPr/>
        </p:nvSpPr>
        <p:spPr>
          <a:xfrm>
            <a:off x="9240253" y="2896745"/>
            <a:ext cx="1127532" cy="33917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989" name="Google Shape;989;p74"/>
          <p:cNvCxnSpPr>
            <a:endCxn id="988" idx="1"/>
          </p:cNvCxnSpPr>
          <p:nvPr/>
        </p:nvCxnSpPr>
        <p:spPr>
          <a:xfrm>
            <a:off x="3300252" y="1301533"/>
            <a:ext cx="5940000" cy="176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5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新增環境變數_3 </a:t>
            </a:r>
            <a:br>
              <a:rPr lang="zh-TW"/>
            </a:br>
            <a:endParaRPr/>
          </a:p>
        </p:txBody>
      </p:sp>
      <p:sp>
        <p:nvSpPr>
          <p:cNvPr id="995" name="Google Shape;995;p75"/>
          <p:cNvSpPr txBox="1"/>
          <p:nvPr/>
        </p:nvSpPr>
        <p:spPr>
          <a:xfrm>
            <a:off x="1018572" y="1741211"/>
            <a:ext cx="8597413" cy="7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點選環境變數 </a:t>
            </a:r>
            <a:endParaRPr sz="2133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96" name="Google Shape;996;p75"/>
          <p:cNvGrpSpPr/>
          <p:nvPr/>
        </p:nvGrpSpPr>
        <p:grpSpPr>
          <a:xfrm>
            <a:off x="5755940" y="1094889"/>
            <a:ext cx="5068371" cy="5669703"/>
            <a:chOff x="4316955" y="821166"/>
            <a:chExt cx="3801278" cy="4252277"/>
          </a:xfrm>
        </p:grpSpPr>
        <p:pic>
          <p:nvPicPr>
            <p:cNvPr id="997" name="Google Shape;997;p7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16955" y="821166"/>
              <a:ext cx="3801278" cy="4252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" name="Google Shape;998;p75"/>
            <p:cNvSpPr/>
            <p:nvPr/>
          </p:nvSpPr>
          <p:spPr>
            <a:xfrm>
              <a:off x="6610120" y="4241494"/>
              <a:ext cx="1366092" cy="341523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6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新增環境變數_4 </a:t>
            </a:r>
            <a:br>
              <a:rPr lang="zh-TW"/>
            </a:br>
            <a:endParaRPr/>
          </a:p>
        </p:txBody>
      </p:sp>
      <p:sp>
        <p:nvSpPr>
          <p:cNvPr id="1004" name="Google Shape;1004;p76"/>
          <p:cNvSpPr txBox="1"/>
          <p:nvPr/>
        </p:nvSpPr>
        <p:spPr>
          <a:xfrm>
            <a:off x="450334" y="2180205"/>
            <a:ext cx="8597413" cy="7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Path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，按下</a:t>
            </a:r>
            <a:r>
              <a:rPr lang="zh-TW" altLang="en-US" sz="2133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編輯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</a:t>
            </a:r>
            <a:r>
              <a:rPr lang="zh-TW" altLang="en-US" sz="2133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點擊兩次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05" name="Google Shape;1005;p76"/>
          <p:cNvGrpSpPr/>
          <p:nvPr/>
        </p:nvGrpSpPr>
        <p:grpSpPr>
          <a:xfrm>
            <a:off x="5390725" y="1117292"/>
            <a:ext cx="5791200" cy="5511800"/>
            <a:chOff x="4187849" y="872344"/>
            <a:chExt cx="4343400" cy="4133850"/>
          </a:xfrm>
        </p:grpSpPr>
        <p:pic>
          <p:nvPicPr>
            <p:cNvPr id="1006" name="Google Shape;1006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7849" y="872344"/>
              <a:ext cx="4343400" cy="413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" name="Google Shape;1007;p76"/>
            <p:cNvSpPr/>
            <p:nvPr/>
          </p:nvSpPr>
          <p:spPr>
            <a:xfrm>
              <a:off x="6422835" y="2653656"/>
              <a:ext cx="914563" cy="385591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</p:grpSp>
      <p:cxnSp>
        <p:nvCxnSpPr>
          <p:cNvPr id="1008" name="Google Shape;1008;p76"/>
          <p:cNvCxnSpPr/>
          <p:nvPr/>
        </p:nvCxnSpPr>
        <p:spPr>
          <a:xfrm>
            <a:off x="4767085" y="2591417"/>
            <a:ext cx="1077480" cy="52329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009" name="Google Shape;1009;p76"/>
          <p:cNvSpPr/>
          <p:nvPr/>
        </p:nvSpPr>
        <p:spPr>
          <a:xfrm>
            <a:off x="5756825" y="3098419"/>
            <a:ext cx="4730129" cy="22535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1010" name="Google Shape;1010;p76"/>
          <p:cNvCxnSpPr/>
          <p:nvPr/>
        </p:nvCxnSpPr>
        <p:spPr>
          <a:xfrm>
            <a:off x="3318424" y="2818440"/>
            <a:ext cx="5052283" cy="118805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6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新增環境變數_4 </a:t>
            </a:r>
            <a:br>
              <a:rPr lang="zh-TW"/>
            </a:br>
            <a:endParaRPr/>
          </a:p>
        </p:txBody>
      </p:sp>
      <p:sp>
        <p:nvSpPr>
          <p:cNvPr id="1004" name="Google Shape;1004;p76"/>
          <p:cNvSpPr txBox="1"/>
          <p:nvPr/>
        </p:nvSpPr>
        <p:spPr>
          <a:xfrm>
            <a:off x="450334" y="2180205"/>
            <a:ext cx="8597413" cy="7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Path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，按下</a:t>
            </a:r>
            <a:r>
              <a:rPr lang="zh-TW" altLang="en-US" sz="2133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編輯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</a:t>
            </a:r>
            <a:r>
              <a:rPr lang="zh-TW" altLang="en-US" sz="2133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點擊兩次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05" name="Google Shape;1005;p76"/>
          <p:cNvGrpSpPr/>
          <p:nvPr/>
        </p:nvGrpSpPr>
        <p:grpSpPr>
          <a:xfrm>
            <a:off x="5390725" y="1117292"/>
            <a:ext cx="5791200" cy="5511800"/>
            <a:chOff x="4187849" y="872344"/>
            <a:chExt cx="4343400" cy="4133850"/>
          </a:xfrm>
        </p:grpSpPr>
        <p:pic>
          <p:nvPicPr>
            <p:cNvPr id="1006" name="Google Shape;1006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87849" y="872344"/>
              <a:ext cx="4343400" cy="413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" name="Google Shape;1007;p76"/>
            <p:cNvSpPr/>
            <p:nvPr/>
          </p:nvSpPr>
          <p:spPr>
            <a:xfrm>
              <a:off x="6422835" y="2653656"/>
              <a:ext cx="914563" cy="385591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</p:grpSp>
      <p:cxnSp>
        <p:nvCxnSpPr>
          <p:cNvPr id="1008" name="Google Shape;1008;p76"/>
          <p:cNvCxnSpPr/>
          <p:nvPr/>
        </p:nvCxnSpPr>
        <p:spPr>
          <a:xfrm>
            <a:off x="4767085" y="2591417"/>
            <a:ext cx="1077480" cy="52329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009" name="Google Shape;1009;p76"/>
          <p:cNvSpPr/>
          <p:nvPr/>
        </p:nvSpPr>
        <p:spPr>
          <a:xfrm>
            <a:off x="5756825" y="3098419"/>
            <a:ext cx="4730129" cy="22535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1010" name="Google Shape;1010;p76"/>
          <p:cNvCxnSpPr/>
          <p:nvPr/>
        </p:nvCxnSpPr>
        <p:spPr>
          <a:xfrm>
            <a:off x="3318424" y="2818440"/>
            <a:ext cx="5052283" cy="118805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7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新增環境變數_5 </a:t>
            </a:r>
            <a:br>
              <a:rPr lang="zh-TW"/>
            </a:br>
            <a:endParaRPr/>
          </a:p>
        </p:txBody>
      </p:sp>
      <p:sp>
        <p:nvSpPr>
          <p:cNvPr id="1016" name="Google Shape;1016;p77"/>
          <p:cNvSpPr txBox="1"/>
          <p:nvPr/>
        </p:nvSpPr>
        <p:spPr>
          <a:xfrm>
            <a:off x="1092020" y="1785279"/>
            <a:ext cx="4224793" cy="463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189" indent="-457189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按下新增</a:t>
            </a:r>
            <a:endParaRPr sz="2133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189" indent="-457189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安裝路徑打上去</a:t>
            </a:r>
            <a:endParaRPr sz="2133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189" indent="-457189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按下確定 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17" name="Google Shape;1017;p77"/>
          <p:cNvGrpSpPr/>
          <p:nvPr/>
        </p:nvGrpSpPr>
        <p:grpSpPr>
          <a:xfrm>
            <a:off x="5490985" y="1270139"/>
            <a:ext cx="5605044" cy="5297773"/>
            <a:chOff x="4118238" y="952604"/>
            <a:chExt cx="4203783" cy="3973330"/>
          </a:xfrm>
        </p:grpSpPr>
        <p:pic>
          <p:nvPicPr>
            <p:cNvPr id="1018" name="Google Shape;1018;p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18238" y="952604"/>
              <a:ext cx="4203783" cy="39733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9" name="Google Shape;1019;p77"/>
            <p:cNvSpPr/>
            <p:nvPr/>
          </p:nvSpPr>
          <p:spPr>
            <a:xfrm>
              <a:off x="6676222" y="4538950"/>
              <a:ext cx="815248" cy="308472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</p:grpSp>
      <p:sp>
        <p:nvSpPr>
          <p:cNvPr id="1020" name="Google Shape;1020;p77"/>
          <p:cNvSpPr/>
          <p:nvPr/>
        </p:nvSpPr>
        <p:spPr>
          <a:xfrm>
            <a:off x="9918605" y="1732548"/>
            <a:ext cx="1100031" cy="42167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021" name="Google Shape;1021;p77"/>
          <p:cNvSpPr/>
          <p:nvPr/>
        </p:nvSpPr>
        <p:spPr>
          <a:xfrm>
            <a:off x="5703351" y="2795909"/>
            <a:ext cx="4151085" cy="2658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022" name="Google Shape;1022;p77"/>
          <p:cNvSpPr txBox="1"/>
          <p:nvPr/>
        </p:nvSpPr>
        <p:spPr>
          <a:xfrm>
            <a:off x="9854436" y="1292836"/>
            <a:ext cx="5091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endParaRPr sz="24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3" name="Google Shape;1023;p77"/>
          <p:cNvSpPr txBox="1"/>
          <p:nvPr/>
        </p:nvSpPr>
        <p:spPr>
          <a:xfrm>
            <a:off x="5773439" y="3043419"/>
            <a:ext cx="5091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endParaRPr sz="24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4" name="Google Shape;1024;p77"/>
          <p:cNvSpPr txBox="1"/>
          <p:nvPr/>
        </p:nvSpPr>
        <p:spPr>
          <a:xfrm>
            <a:off x="8305429" y="5930003"/>
            <a:ext cx="5091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endParaRPr sz="24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8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啟動MQTT BROKER  </a:t>
            </a:r>
            <a:br>
              <a:rPr lang="zh-TW"/>
            </a:br>
            <a:endParaRPr/>
          </a:p>
        </p:txBody>
      </p:sp>
      <p:sp>
        <p:nvSpPr>
          <p:cNvPr id="1030" name="Google Shape;1030;p78"/>
          <p:cNvSpPr txBox="1"/>
          <p:nvPr/>
        </p:nvSpPr>
        <p:spPr>
          <a:xfrm>
            <a:off x="450335" y="1831112"/>
            <a:ext cx="4582303" cy="209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鍵盤同時按下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Winkey+R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，輸入</a:t>
            </a:r>
            <a:r>
              <a:rPr lang="en-US" altLang="zh-TW" sz="2133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services.msc 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按下確定</a:t>
            </a:r>
            <a:r>
              <a:rPr lang="zh-TW" altLang="en-US" sz="2133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開啟服務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31" name="Google Shape;103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7996" y="1751943"/>
            <a:ext cx="5029901" cy="25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79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啟動BROKER  </a:t>
            </a:r>
            <a:br>
              <a:rPr lang="zh-TW"/>
            </a:br>
            <a:endParaRPr/>
          </a:p>
        </p:txBody>
      </p:sp>
      <p:sp>
        <p:nvSpPr>
          <p:cNvPr id="1037" name="Google Shape;1037;p79"/>
          <p:cNvSpPr txBox="1"/>
          <p:nvPr/>
        </p:nvSpPr>
        <p:spPr>
          <a:xfrm>
            <a:off x="450335" y="1831112"/>
            <a:ext cx="4582303" cy="143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找出</a:t>
            </a:r>
            <a:r>
              <a:rPr lang="en-US" altLang="zh-TW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 Broker</a:t>
            </a:r>
            <a:r>
              <a:rPr lang="zh-TW" altLang="en-US" sz="2133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，並啟動服務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38" name="Google Shape;1038;p79"/>
          <p:cNvGrpSpPr/>
          <p:nvPr/>
        </p:nvGrpSpPr>
        <p:grpSpPr>
          <a:xfrm>
            <a:off x="5234310" y="1666109"/>
            <a:ext cx="6642281" cy="4869903"/>
            <a:chOff x="3925732" y="1249581"/>
            <a:chExt cx="4981711" cy="3652427"/>
          </a:xfrm>
        </p:grpSpPr>
        <p:pic>
          <p:nvPicPr>
            <p:cNvPr id="1039" name="Google Shape;1039;p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25732" y="1249581"/>
              <a:ext cx="4981711" cy="365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0" name="Google Shape;1040;p79"/>
            <p:cNvSpPr/>
            <p:nvPr/>
          </p:nvSpPr>
          <p:spPr>
            <a:xfrm>
              <a:off x="5959387" y="3459296"/>
              <a:ext cx="2810040" cy="17627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1041" name="Google Shape;1041;p79"/>
            <p:cNvSpPr/>
            <p:nvPr/>
          </p:nvSpPr>
          <p:spPr>
            <a:xfrm>
              <a:off x="5233013" y="1529508"/>
              <a:ext cx="198304" cy="189123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cb1eccd51_0_86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/>
              <a:t>ESP32專用擴充板</a:t>
            </a:r>
            <a:endParaRPr/>
          </a:p>
        </p:txBody>
      </p:sp>
      <p:sp>
        <p:nvSpPr>
          <p:cNvPr id="141" name="Google Shape;141;g2acb1eccd51_0_865"/>
          <p:cNvSpPr txBox="1">
            <a:spLocks noGrp="1"/>
          </p:cNvSpPr>
          <p:nvPr>
            <p:ph type="body" idx="1"/>
          </p:nvPr>
        </p:nvSpPr>
        <p:spPr>
          <a:xfrm>
            <a:off x="7813077" y="1583452"/>
            <a:ext cx="31638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35280" algn="l" rtl="0">
              <a:spcBef>
                <a:spcPts val="0"/>
              </a:spcBef>
              <a:spcAft>
                <a:spcPts val="0"/>
              </a:spcAft>
              <a:buSzPct val="66666"/>
              <a:buChar char="●"/>
            </a:pPr>
            <a:r>
              <a:rPr lang="zh-TW"/>
              <a:t>紅色的是3.3V</a:t>
            </a:r>
            <a:br>
              <a:rPr lang="zh-TW"/>
            </a:br>
            <a:r>
              <a:rPr lang="zh-TW"/>
              <a:t>黑色的是GND</a:t>
            </a:r>
            <a:br>
              <a:rPr lang="zh-TW"/>
            </a:br>
            <a:r>
              <a:rPr lang="zh-TW"/>
              <a:t>藍色的是訊號線</a:t>
            </a:r>
            <a:endParaRPr/>
          </a:p>
        </p:txBody>
      </p:sp>
      <p:sp>
        <p:nvSpPr>
          <p:cNvPr id="142" name="Google Shape;142;g2acb1eccd51_0_865"/>
          <p:cNvSpPr txBox="1"/>
          <p:nvPr/>
        </p:nvSpPr>
        <p:spPr>
          <a:xfrm>
            <a:off x="7813069" y="5076554"/>
            <a:ext cx="2115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►"/>
            </a:pPr>
            <a:r>
              <a:rPr lang="zh-TW" sz="2000" b="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外接電源接口</a:t>
            </a:r>
            <a:endParaRPr sz="2000" b="0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g2acb1eccd51_0_865"/>
          <p:cNvSpPr txBox="1"/>
          <p:nvPr/>
        </p:nvSpPr>
        <p:spPr>
          <a:xfrm>
            <a:off x="7541978" y="4323194"/>
            <a:ext cx="2115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►"/>
            </a:pPr>
            <a:r>
              <a:rPr lang="zh-TW" sz="2000" b="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傳輸線接口</a:t>
            </a:r>
            <a:endParaRPr sz="2000" b="0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4" name="Google Shape;144;g2acb1eccd51_0_865"/>
          <p:cNvGrpSpPr/>
          <p:nvPr/>
        </p:nvGrpSpPr>
        <p:grpSpPr>
          <a:xfrm>
            <a:off x="3253055" y="1487708"/>
            <a:ext cx="4560016" cy="4515480"/>
            <a:chOff x="560155" y="1391958"/>
            <a:chExt cx="4560016" cy="4515480"/>
          </a:xfrm>
        </p:grpSpPr>
        <p:pic>
          <p:nvPicPr>
            <p:cNvPr id="145" name="Google Shape;145;g2acb1eccd51_0_8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155" y="1391958"/>
              <a:ext cx="4163006" cy="45154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6" name="Google Shape;146;g2acb1eccd51_0_865"/>
            <p:cNvCxnSpPr/>
            <p:nvPr/>
          </p:nvCxnSpPr>
          <p:spPr>
            <a:xfrm>
              <a:off x="3933971" y="2022785"/>
              <a:ext cx="1186200" cy="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7" name="Google Shape;147;g2acb1eccd51_0_865"/>
            <p:cNvSpPr/>
            <p:nvPr/>
          </p:nvSpPr>
          <p:spPr>
            <a:xfrm>
              <a:off x="3415951" y="1819865"/>
              <a:ext cx="455700" cy="2248500"/>
            </a:xfrm>
            <a:prstGeom prst="rect">
              <a:avLst/>
            </a:prstGeom>
            <a:noFill/>
            <a:ln w="571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" name="Google Shape;148;g2acb1eccd51_0_865"/>
            <p:cNvSpPr/>
            <p:nvPr/>
          </p:nvSpPr>
          <p:spPr>
            <a:xfrm>
              <a:off x="3415950" y="4813443"/>
              <a:ext cx="455700" cy="673800"/>
            </a:xfrm>
            <a:prstGeom prst="rect">
              <a:avLst/>
            </a:prstGeom>
            <a:noFill/>
            <a:ln w="571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49" name="Google Shape;149;g2acb1eccd51_0_865"/>
            <p:cNvCxnSpPr/>
            <p:nvPr/>
          </p:nvCxnSpPr>
          <p:spPr>
            <a:xfrm>
              <a:off x="3871785" y="5231652"/>
              <a:ext cx="1186200" cy="0"/>
            </a:xfrm>
            <a:prstGeom prst="straightConnector1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0" name="Google Shape;150;g2acb1eccd51_0_865"/>
            <p:cNvSpPr/>
            <p:nvPr/>
          </p:nvSpPr>
          <p:spPr>
            <a:xfrm>
              <a:off x="2336656" y="4352155"/>
              <a:ext cx="455700" cy="546000"/>
            </a:xfrm>
            <a:prstGeom prst="rect">
              <a:avLst/>
            </a:prstGeom>
            <a:noFill/>
            <a:ln w="5715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1" name="Google Shape;151;g2acb1eccd51_0_865"/>
            <p:cNvCxnSpPr/>
            <p:nvPr/>
          </p:nvCxnSpPr>
          <p:spPr>
            <a:xfrm>
              <a:off x="2792491" y="4562785"/>
              <a:ext cx="2036100" cy="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2" name="Google Shape;152;g2acb1eccd51_0_865"/>
            <p:cNvSpPr/>
            <p:nvPr/>
          </p:nvSpPr>
          <p:spPr>
            <a:xfrm>
              <a:off x="1249472" y="4685696"/>
              <a:ext cx="455700" cy="546000"/>
            </a:xfrm>
            <a:prstGeom prst="rect">
              <a:avLst/>
            </a:prstGeom>
            <a:noFill/>
            <a:ln w="5715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3" name="Google Shape;153;g2acb1eccd51_0_865"/>
            <p:cNvCxnSpPr>
              <a:stCxn id="152" idx="2"/>
            </p:cNvCxnSpPr>
            <p:nvPr/>
          </p:nvCxnSpPr>
          <p:spPr>
            <a:xfrm>
              <a:off x="1477322" y="5231696"/>
              <a:ext cx="0" cy="49230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4" name="Google Shape;154;g2acb1eccd51_0_865"/>
          <p:cNvSpPr txBox="1"/>
          <p:nvPr/>
        </p:nvSpPr>
        <p:spPr>
          <a:xfrm>
            <a:off x="3253055" y="5847239"/>
            <a:ext cx="2115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►"/>
            </a:pPr>
            <a:r>
              <a:rPr lang="zh-TW" sz="2000" b="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電源開關</a:t>
            </a:r>
            <a:endParaRPr sz="2000" b="0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80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測試BROKER_1 </a:t>
            </a:r>
            <a:br>
              <a:rPr lang="zh-TW"/>
            </a:br>
            <a:endParaRPr/>
          </a:p>
        </p:txBody>
      </p:sp>
      <p:sp>
        <p:nvSpPr>
          <p:cNvPr id="1047" name="Google Shape;1047;p80"/>
          <p:cNvSpPr txBox="1"/>
          <p:nvPr/>
        </p:nvSpPr>
        <p:spPr>
          <a:xfrm>
            <a:off x="450334" y="1831112"/>
            <a:ext cx="8056564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CMD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視窗，輸入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mosquitto.exe –v (</a:t>
            </a:r>
            <a:r>
              <a:rPr lang="zh-TW" altLang="en-US" sz="1867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一定要使用命令提示字元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2667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48" name="Google Shape;1048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5045" y="2658517"/>
            <a:ext cx="8359012" cy="340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1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啟動BROKER_2 </a:t>
            </a:r>
            <a:br>
              <a:rPr lang="zh-TW"/>
            </a:br>
            <a:endParaRPr/>
          </a:p>
        </p:txBody>
      </p:sp>
      <p:sp>
        <p:nvSpPr>
          <p:cNvPr id="1054" name="Google Shape;1054;p81"/>
          <p:cNvSpPr txBox="1"/>
          <p:nvPr/>
        </p:nvSpPr>
        <p:spPr>
          <a:xfrm>
            <a:off x="1124273" y="1244430"/>
            <a:ext cx="9807447" cy="529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Publish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Subscribe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測試，需要開啟兩個終端機，一台為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Subscribe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，一台為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Publish</a:t>
            </a:r>
            <a:endParaRPr sz="1867"/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功能</a:t>
            </a:r>
            <a:endParaRPr sz="18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251878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altLang="zh-TW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mosquitto_sub : </a:t>
            </a:r>
            <a:r>
              <a:rPr lang="zh-TW" altLang="en-US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訂閱</a:t>
            </a:r>
            <a:endParaRPr sz="1867"/>
          </a:p>
          <a:p>
            <a:pPr marL="609585" indent="-251878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altLang="zh-TW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mosquitto_pub : </a:t>
            </a:r>
            <a:r>
              <a:rPr lang="zh-TW" altLang="en-US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發布</a:t>
            </a:r>
            <a:endParaRPr sz="1867"/>
          </a:p>
          <a:p>
            <a:pPr marL="609585" indent="-251878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-d : debug 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模式 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=&gt; debug</a:t>
            </a:r>
            <a:endParaRPr sz="1867"/>
          </a:p>
          <a:p>
            <a:pPr marL="609585" indent="-251878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altLang="zh-TW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-t : </a:t>
            </a:r>
            <a:r>
              <a:rPr lang="zh-TW" altLang="en-US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訂閱的主題 </a:t>
            </a:r>
            <a:r>
              <a:rPr lang="en-US" altLang="zh-TW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=&gt; topic</a:t>
            </a:r>
            <a:endParaRPr sz="1867"/>
          </a:p>
          <a:p>
            <a:pPr marL="609585" indent="-251878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altLang="zh-TW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-h : Broker </a:t>
            </a:r>
            <a:r>
              <a:rPr lang="zh-TW" altLang="en-US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 </a:t>
            </a:r>
            <a:r>
              <a:rPr lang="en-US" altLang="zh-TW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IP =&gt; host</a:t>
            </a:r>
            <a:endParaRPr sz="1867"/>
          </a:p>
          <a:p>
            <a:pPr marL="609585" indent="-251878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altLang="zh-TW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-m : </a:t>
            </a:r>
            <a:r>
              <a:rPr lang="zh-TW" altLang="en-US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發送的內容 </a:t>
            </a:r>
            <a:r>
              <a:rPr lang="en-US" altLang="zh-TW" sz="18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=&gt; message</a:t>
            </a:r>
            <a:endParaRPr sz="1867"/>
          </a:p>
          <a:p>
            <a:pPr marL="609585" indent="-251878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-v : 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顯示主題名稱 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=&gt; verbosely</a:t>
            </a:r>
            <a:endParaRPr sz="18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2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測試 BROKER </a:t>
            </a:r>
            <a:br>
              <a:rPr lang="zh-TW"/>
            </a:br>
            <a:endParaRPr/>
          </a:p>
        </p:txBody>
      </p:sp>
      <p:sp>
        <p:nvSpPr>
          <p:cNvPr id="1060" name="Google Shape;1060;p82"/>
          <p:cNvSpPr txBox="1"/>
          <p:nvPr/>
        </p:nvSpPr>
        <p:spPr>
          <a:xfrm>
            <a:off x="193661" y="1539469"/>
            <a:ext cx="4982401" cy="554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window PowerShell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</a:t>
            </a:r>
            <a:b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 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訂閱指令</a:t>
            </a:r>
            <a:b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867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mosquitto_sub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-h localhost -t NTOU</a:t>
            </a:r>
            <a:b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 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發布指令</a:t>
            </a:r>
            <a:b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867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mosquitto_pub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-h localhost -t NTOU -m “</a:t>
            </a:r>
            <a:r>
              <a:rPr lang="en-US" altLang="zh-TW" sz="1867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helloWorld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”</a:t>
            </a:r>
            <a:b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18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(topic name </a:t>
            </a:r>
            <a:r>
              <a:rPr lang="zh-TW" altLang="en-US" sz="18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雙引號可有可無，</a:t>
            </a:r>
            <a:r>
              <a:rPr lang="en-US" altLang="zh-TW" sz="18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message</a:t>
            </a:r>
            <a:r>
              <a:rPr lang="zh-TW" altLang="en-US" sz="18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一定要有雙引號</a:t>
            </a:r>
            <a:r>
              <a:rPr lang="en-US" altLang="zh-TW" sz="18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b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61" name="Google Shape;106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8761" y="4428078"/>
            <a:ext cx="6379889" cy="234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6062" y="1306417"/>
            <a:ext cx="6392588" cy="25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482" y="1324964"/>
            <a:ext cx="6484661" cy="52964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83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防火牆設定1</a:t>
            </a:r>
            <a:br>
              <a:rPr lang="zh-TW"/>
            </a:br>
            <a:endParaRPr/>
          </a:p>
        </p:txBody>
      </p:sp>
      <p:sp>
        <p:nvSpPr>
          <p:cNvPr id="1069" name="Google Shape;1069;p83"/>
          <p:cNvSpPr txBox="1"/>
          <p:nvPr/>
        </p:nvSpPr>
        <p:spPr>
          <a:xfrm>
            <a:off x="560337" y="1324965"/>
            <a:ext cx="4276145" cy="3817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在搜尋打入”</a:t>
            </a:r>
            <a:r>
              <a:rPr lang="zh-TW" altLang="en-US" sz="1867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防火牆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”，點選</a:t>
            </a:r>
            <a:r>
              <a:rPr lang="zh-TW" altLang="en-US" sz="1867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具有進階安全性的</a:t>
            </a:r>
            <a:r>
              <a:rPr lang="en-US" altLang="zh-TW" sz="1867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Windows Defender</a:t>
            </a:r>
            <a:r>
              <a:rPr lang="zh-TW" altLang="en-US" sz="1867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防火牆 </a:t>
            </a:r>
            <a:b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0" name="Google Shape;1070;p83"/>
          <p:cNvSpPr/>
          <p:nvPr/>
        </p:nvSpPr>
        <p:spPr>
          <a:xfrm>
            <a:off x="5215975" y="6022664"/>
            <a:ext cx="742520" cy="27500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071" name="Google Shape;1071;p83"/>
          <p:cNvSpPr/>
          <p:nvPr/>
        </p:nvSpPr>
        <p:spPr>
          <a:xfrm>
            <a:off x="5215975" y="1971134"/>
            <a:ext cx="2689744" cy="66893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072" name="Google Shape;1072;p83"/>
          <p:cNvSpPr txBox="1"/>
          <p:nvPr/>
        </p:nvSpPr>
        <p:spPr>
          <a:xfrm>
            <a:off x="5773439" y="5593928"/>
            <a:ext cx="5091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endParaRPr sz="24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3" name="Google Shape;1073;p83"/>
          <p:cNvSpPr txBox="1"/>
          <p:nvPr/>
        </p:nvSpPr>
        <p:spPr>
          <a:xfrm>
            <a:off x="7067503" y="2190640"/>
            <a:ext cx="5091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endParaRPr sz="24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4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防火牆設定2</a:t>
            </a:r>
            <a:br>
              <a:rPr lang="zh-TW"/>
            </a:br>
            <a:endParaRPr/>
          </a:p>
        </p:txBody>
      </p:sp>
      <p:sp>
        <p:nvSpPr>
          <p:cNvPr id="1079" name="Google Shape;1079;p84"/>
          <p:cNvSpPr txBox="1"/>
          <p:nvPr/>
        </p:nvSpPr>
        <p:spPr>
          <a:xfrm>
            <a:off x="560336" y="1324964"/>
            <a:ext cx="5834336" cy="209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點選輸入規則，並新增規則後選擇連接埠 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80" name="Google Shape;108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842" y="1982517"/>
            <a:ext cx="9847641" cy="26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84"/>
          <p:cNvSpPr/>
          <p:nvPr/>
        </p:nvSpPr>
        <p:spPr>
          <a:xfrm>
            <a:off x="1237534" y="2860079"/>
            <a:ext cx="843357" cy="23834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pic>
        <p:nvPicPr>
          <p:cNvPr id="1082" name="Google Shape;1082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9345" y="2628032"/>
            <a:ext cx="5657009" cy="42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84"/>
          <p:cNvSpPr/>
          <p:nvPr/>
        </p:nvSpPr>
        <p:spPr>
          <a:xfrm>
            <a:off x="8680180" y="3126139"/>
            <a:ext cx="843357" cy="23834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084" name="Google Shape;1084;p84"/>
          <p:cNvSpPr/>
          <p:nvPr/>
        </p:nvSpPr>
        <p:spPr>
          <a:xfrm>
            <a:off x="4418456" y="4090149"/>
            <a:ext cx="1976217" cy="4471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085" name="Google Shape;1085;p84"/>
          <p:cNvSpPr txBox="1"/>
          <p:nvPr/>
        </p:nvSpPr>
        <p:spPr>
          <a:xfrm>
            <a:off x="9539928" y="2979248"/>
            <a:ext cx="5091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endParaRPr sz="24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6" name="Google Shape;1086;p84"/>
          <p:cNvSpPr txBox="1"/>
          <p:nvPr/>
        </p:nvSpPr>
        <p:spPr>
          <a:xfrm>
            <a:off x="6394672" y="4250573"/>
            <a:ext cx="5091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endParaRPr sz="24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7" name="Google Shape;1087;p84"/>
          <p:cNvSpPr txBox="1"/>
          <p:nvPr/>
        </p:nvSpPr>
        <p:spPr>
          <a:xfrm>
            <a:off x="2080891" y="2752865"/>
            <a:ext cx="5091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endParaRPr sz="24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88" name="Google Shape;1088;p84"/>
          <p:cNvCxnSpPr>
            <a:stCxn id="1083" idx="2"/>
            <a:endCxn id="1084" idx="3"/>
          </p:cNvCxnSpPr>
          <p:nvPr/>
        </p:nvCxnSpPr>
        <p:spPr>
          <a:xfrm flipH="1">
            <a:off x="6394659" y="3364479"/>
            <a:ext cx="2707200" cy="949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5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防火牆設定3</a:t>
            </a:r>
            <a:br>
              <a:rPr lang="zh-TW"/>
            </a:br>
            <a:endParaRPr/>
          </a:p>
        </p:txBody>
      </p:sp>
      <p:sp>
        <p:nvSpPr>
          <p:cNvPr id="1094" name="Google Shape;1094;p85"/>
          <p:cNvSpPr txBox="1"/>
          <p:nvPr/>
        </p:nvSpPr>
        <p:spPr>
          <a:xfrm>
            <a:off x="560336" y="1324965"/>
            <a:ext cx="5834336" cy="209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MQTT BROKER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預設埠 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1883 </a:t>
            </a:r>
            <a:b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95" name="Google Shape;1095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916" y="1324964"/>
            <a:ext cx="7047957" cy="534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85"/>
          <p:cNvSpPr/>
          <p:nvPr/>
        </p:nvSpPr>
        <p:spPr>
          <a:xfrm>
            <a:off x="8360228" y="3721769"/>
            <a:ext cx="999195" cy="60501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097" name="Google Shape;1097;p85"/>
          <p:cNvSpPr/>
          <p:nvPr/>
        </p:nvSpPr>
        <p:spPr>
          <a:xfrm>
            <a:off x="9783197" y="6086834"/>
            <a:ext cx="1042932" cy="48232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6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防火牆設定4</a:t>
            </a:r>
            <a:br>
              <a:rPr lang="zh-TW"/>
            </a:br>
            <a:endParaRPr/>
          </a:p>
        </p:txBody>
      </p:sp>
      <p:sp>
        <p:nvSpPr>
          <p:cNvPr id="1103" name="Google Shape;1103;p86"/>
          <p:cNvSpPr txBox="1"/>
          <p:nvPr/>
        </p:nvSpPr>
        <p:spPr>
          <a:xfrm>
            <a:off x="560336" y="1324964"/>
            <a:ext cx="5834336" cy="32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選擇允許連線，點選下一步 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4" name="Google Shape;110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8010" y="1324964"/>
            <a:ext cx="6836749" cy="51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86"/>
          <p:cNvSpPr/>
          <p:nvPr/>
        </p:nvSpPr>
        <p:spPr>
          <a:xfrm>
            <a:off x="6114334" y="2640073"/>
            <a:ext cx="3492596" cy="46751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106" name="Google Shape;1106;p86"/>
          <p:cNvSpPr/>
          <p:nvPr/>
        </p:nvSpPr>
        <p:spPr>
          <a:xfrm>
            <a:off x="9176085" y="6004331"/>
            <a:ext cx="980860" cy="34070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7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防火牆設定5</a:t>
            </a:r>
            <a:br>
              <a:rPr lang="zh-TW"/>
            </a:br>
            <a:endParaRPr/>
          </a:p>
        </p:txBody>
      </p:sp>
      <p:sp>
        <p:nvSpPr>
          <p:cNvPr id="1112" name="Google Shape;1112;p87"/>
          <p:cNvSpPr txBox="1"/>
          <p:nvPr/>
        </p:nvSpPr>
        <p:spPr>
          <a:xfrm>
            <a:off x="560336" y="1324964"/>
            <a:ext cx="5834336" cy="32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將網域、私人、公開都打勾 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13" name="Google Shape;111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227" y="1326717"/>
            <a:ext cx="7059125" cy="5345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87"/>
          <p:cNvSpPr/>
          <p:nvPr/>
        </p:nvSpPr>
        <p:spPr>
          <a:xfrm>
            <a:off x="6086834" y="2759243"/>
            <a:ext cx="568348" cy="151254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115" name="Google Shape;1115;p87"/>
          <p:cNvSpPr/>
          <p:nvPr/>
        </p:nvSpPr>
        <p:spPr>
          <a:xfrm>
            <a:off x="9234230" y="6059332"/>
            <a:ext cx="1041885" cy="5397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88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防火牆設定6</a:t>
            </a:r>
            <a:br>
              <a:rPr lang="zh-TW"/>
            </a:br>
            <a:endParaRPr/>
          </a:p>
        </p:txBody>
      </p:sp>
      <p:sp>
        <p:nvSpPr>
          <p:cNvPr id="1121" name="Google Shape;1121;p88"/>
          <p:cNvSpPr txBox="1"/>
          <p:nvPr/>
        </p:nvSpPr>
        <p:spPr>
          <a:xfrm>
            <a:off x="257829" y="1994150"/>
            <a:ext cx="4848460" cy="439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名稱可隨意命名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建議要有規則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，點選完成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22" name="Google Shape;1122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797" y="1324964"/>
            <a:ext cx="6783204" cy="5148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8"/>
          <p:cNvSpPr/>
          <p:nvPr/>
        </p:nvSpPr>
        <p:spPr>
          <a:xfrm>
            <a:off x="7425203" y="3116752"/>
            <a:ext cx="1109197" cy="29334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124" name="Google Shape;1124;p88"/>
          <p:cNvSpPr/>
          <p:nvPr/>
        </p:nvSpPr>
        <p:spPr>
          <a:xfrm>
            <a:off x="10386120" y="5885162"/>
            <a:ext cx="724185" cy="42167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251" y="2822549"/>
            <a:ext cx="11274207" cy="356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9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防火牆設定7</a:t>
            </a:r>
            <a:br>
              <a:rPr lang="zh-TW"/>
            </a:br>
            <a:endParaRPr/>
          </a:p>
        </p:txBody>
      </p:sp>
      <p:sp>
        <p:nvSpPr>
          <p:cNvPr id="1131" name="Google Shape;1131;p89"/>
          <p:cNvSpPr txBox="1"/>
          <p:nvPr/>
        </p:nvSpPr>
        <p:spPr>
          <a:xfrm>
            <a:off x="257829" y="1994150"/>
            <a:ext cx="10513300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重複上述動作將輸出規則再做一遍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請參考防火牆設定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altLang="en-US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之後步驟</a:t>
            </a:r>
            <a:r>
              <a:rPr lang="en-US" altLang="zh-TW" sz="1867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2667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2" name="Google Shape;1132;p89"/>
          <p:cNvSpPr/>
          <p:nvPr/>
        </p:nvSpPr>
        <p:spPr>
          <a:xfrm>
            <a:off x="8039386" y="4198447"/>
            <a:ext cx="1109197" cy="29334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133" name="Google Shape;1133;p89"/>
          <p:cNvSpPr/>
          <p:nvPr/>
        </p:nvSpPr>
        <p:spPr>
          <a:xfrm>
            <a:off x="861692" y="4083859"/>
            <a:ext cx="806089" cy="2291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cb1eccd51_0_883"/>
          <p:cNvSpPr txBox="1"/>
          <p:nvPr/>
        </p:nvSpPr>
        <p:spPr>
          <a:xfrm>
            <a:off x="2862800" y="354771"/>
            <a:ext cx="64665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ESP32連接電腦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g2acb1eccd51_0_883"/>
          <p:cNvSpPr txBox="1"/>
          <p:nvPr/>
        </p:nvSpPr>
        <p:spPr>
          <a:xfrm>
            <a:off x="1078443" y="1532871"/>
            <a:ext cx="10035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zh-TW" sz="2400" i="0" u="none" strike="noStrike" cap="none">
                <a:solidFill>
                  <a:schemeClr val="dk1"/>
                </a:solidFill>
              </a:rPr>
              <a:t>拿出Micro－USB連接線，連接ESP32與電腦，並確認電源燈亮起。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g2acb1eccd51_0_8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9980" y="1990383"/>
            <a:ext cx="4163006" cy="4515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g2acb1eccd51_0_883"/>
          <p:cNvGrpSpPr/>
          <p:nvPr/>
        </p:nvGrpSpPr>
        <p:grpSpPr>
          <a:xfrm rot="5400000">
            <a:off x="4391487" y="3638687"/>
            <a:ext cx="455700" cy="1887526"/>
            <a:chOff x="1249472" y="4685696"/>
            <a:chExt cx="455700" cy="1038300"/>
          </a:xfrm>
        </p:grpSpPr>
        <p:sp>
          <p:nvSpPr>
            <p:cNvPr id="163" name="Google Shape;163;g2acb1eccd51_0_883"/>
            <p:cNvSpPr/>
            <p:nvPr/>
          </p:nvSpPr>
          <p:spPr>
            <a:xfrm>
              <a:off x="1249472" y="4685696"/>
              <a:ext cx="455700" cy="546000"/>
            </a:xfrm>
            <a:prstGeom prst="rect">
              <a:avLst/>
            </a:prstGeom>
            <a:noFill/>
            <a:ln w="5715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4" name="Google Shape;164;g2acb1eccd51_0_883"/>
            <p:cNvCxnSpPr>
              <a:stCxn id="163" idx="2"/>
            </p:cNvCxnSpPr>
            <p:nvPr/>
          </p:nvCxnSpPr>
          <p:spPr>
            <a:xfrm rot="5400000">
              <a:off x="1231172" y="5477846"/>
              <a:ext cx="492300" cy="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65" name="Google Shape;165;g2acb1eccd51_0_883"/>
          <p:cNvSpPr txBox="1"/>
          <p:nvPr/>
        </p:nvSpPr>
        <p:spPr>
          <a:xfrm>
            <a:off x="2274277" y="4354599"/>
            <a:ext cx="13857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►"/>
            </a:pPr>
            <a:r>
              <a:rPr lang="zh-TW" sz="2000" b="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電源</a:t>
            </a:r>
            <a:r>
              <a:rPr lang="zh-TW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燈</a:t>
            </a:r>
            <a:endParaRPr sz="2000" b="0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0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連線非本機BROKER </a:t>
            </a:r>
            <a:br>
              <a:rPr lang="zh-TW"/>
            </a:br>
            <a:br>
              <a:rPr lang="zh-TW"/>
            </a:br>
            <a:endParaRPr/>
          </a:p>
        </p:txBody>
      </p:sp>
      <p:sp>
        <p:nvSpPr>
          <p:cNvPr id="1139" name="Google Shape;1139;p90"/>
          <p:cNvSpPr txBox="1"/>
          <p:nvPr/>
        </p:nvSpPr>
        <p:spPr>
          <a:xfrm>
            <a:off x="320842" y="959933"/>
            <a:ext cx="12677847" cy="266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CMD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</a:t>
            </a:r>
            <a:b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訂閱指令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請輸入對方的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IP) </a:t>
            </a:r>
            <a:r>
              <a:rPr lang="en-US" altLang="zh-TW" sz="1867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mosquitto_sub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-h “140.121.xxx.xxx” –t “NTOU”</a:t>
            </a:r>
            <a:b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發布指令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請輸入對方的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IP) </a:t>
            </a:r>
            <a:r>
              <a:rPr lang="en-US" altLang="zh-TW" sz="1867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mosquitto_pub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–h “140.121.xxx.xxx” -t “NTOU” –m '</a:t>
            </a:r>
            <a:r>
              <a:rPr lang="en-US" altLang="zh-TW" sz="1867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helloWorld</a:t>
            </a:r>
            <a: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en-US" altLang="zh-TW" sz="1867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667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0" name="Google Shape;1140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960" y="2986108"/>
            <a:ext cx="9187296" cy="102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4348" y="4408556"/>
            <a:ext cx="9187297" cy="202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997" y="4923078"/>
            <a:ext cx="1282879" cy="25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1. </a:t>
            </a:r>
            <a:r>
              <a:rPr lang="en-US" altLang="zh-TW" dirty="0"/>
              <a:t>ESP32</a:t>
            </a:r>
            <a:r>
              <a:rPr lang="zh-TW" altLang="en-US" dirty="0"/>
              <a:t>簡介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2. </a:t>
            </a:r>
            <a:r>
              <a:rPr lang="en-US" altLang="zh-TW" dirty="0"/>
              <a:t>ESP32</a:t>
            </a:r>
            <a:r>
              <a:rPr lang="zh-TW" altLang="en-US" dirty="0"/>
              <a:t>實作</a:t>
            </a:r>
            <a:r>
              <a:rPr lang="en-US" altLang="zh-TW" dirty="0"/>
              <a:t>1-</a:t>
            </a:r>
            <a:r>
              <a:rPr lang="zh-TW" altLang="en-US" dirty="0"/>
              <a:t>測謊器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altLang="zh-TW" dirty="0"/>
              <a:t>3. MQTT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4. </a:t>
            </a:r>
            <a:r>
              <a:rPr lang="en-US" altLang="zh-TW" dirty="0">
                <a:solidFill>
                  <a:srgbClr val="FF0000"/>
                </a:solidFill>
              </a:rPr>
              <a:t>Lora</a:t>
            </a:r>
          </a:p>
          <a:p>
            <a:pPr marL="342900" indent="-342900">
              <a:buSzPts val="1600"/>
            </a:pPr>
            <a:r>
              <a:rPr lang="en-US" altLang="zh-TW" dirty="0"/>
              <a:t>5. ESP32</a:t>
            </a:r>
            <a:r>
              <a:rPr lang="zh-TW" altLang="en-US" dirty="0"/>
              <a:t>實作</a:t>
            </a:r>
            <a:r>
              <a:rPr lang="en-US" altLang="zh-TW" dirty="0"/>
              <a:t>2_</a:t>
            </a:r>
            <a:r>
              <a:rPr lang="zh-TW" altLang="en-US" dirty="0"/>
              <a:t>用</a:t>
            </a:r>
            <a:r>
              <a:rPr lang="en-US" altLang="zh-TW" dirty="0"/>
              <a:t>Wi-Fi</a:t>
            </a:r>
            <a:r>
              <a:rPr lang="zh-TW" altLang="en-US" dirty="0"/>
              <a:t>傳資料</a:t>
            </a:r>
            <a:endParaRPr lang="en-US" altLang="zh-TW" dirty="0"/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6.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3_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LORA / LORAWAN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A7BCB3-8B2C-4D39-9B79-26BF3AF6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765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39"/>
          <p:cNvSpPr txBox="1">
            <a:spLocks noGrp="1"/>
          </p:cNvSpPr>
          <p:nvPr>
            <p:ph type="title"/>
          </p:nvPr>
        </p:nvSpPr>
        <p:spPr>
          <a:xfrm>
            <a:off x="5323613" y="3314299"/>
            <a:ext cx="45068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dirty="0"/>
              <a:t>L</a:t>
            </a:r>
            <a:r>
              <a:rPr lang="zh-TW" dirty="0"/>
              <a:t>o</a:t>
            </a:r>
            <a:r>
              <a:rPr lang="en-US" altLang="zh-TW" dirty="0"/>
              <a:t>R</a:t>
            </a:r>
            <a:r>
              <a:rPr lang="zh-TW" dirty="0"/>
              <a:t>a</a:t>
            </a:r>
            <a:br>
              <a:rPr lang="en-US" altLang="zh-TW" dirty="0"/>
            </a:br>
            <a:r>
              <a:rPr lang="en-US" altLang="zh-TW" sz="4800" dirty="0"/>
              <a:t>(</a:t>
            </a:r>
            <a:r>
              <a:rPr lang="en-US" altLang="zh-TW" sz="4800" dirty="0" err="1"/>
              <a:t>LongRange</a:t>
            </a:r>
            <a:r>
              <a:rPr lang="en-US" altLang="zh-TW" sz="4800" dirty="0"/>
              <a:t>)</a:t>
            </a:r>
            <a:br>
              <a:rPr lang="en-US" altLang="zh-TW" dirty="0"/>
            </a:br>
            <a:endParaRPr dirty="0"/>
          </a:p>
        </p:txBody>
      </p:sp>
      <p:cxnSp>
        <p:nvCxnSpPr>
          <p:cNvPr id="1478" name="Google Shape;1478;p139"/>
          <p:cNvCxnSpPr/>
          <p:nvPr/>
        </p:nvCxnSpPr>
        <p:spPr>
          <a:xfrm rot="10800000">
            <a:off x="4953800" y="2627200"/>
            <a:ext cx="0" cy="187680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40"/>
          <p:cNvSpPr txBox="1">
            <a:spLocks noGrp="1"/>
          </p:cNvSpPr>
          <p:nvPr>
            <p:ph type="title"/>
          </p:nvPr>
        </p:nvSpPr>
        <p:spPr>
          <a:xfrm>
            <a:off x="2272796" y="386733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模組簡介</a:t>
            </a:r>
            <a:endParaRPr/>
          </a:p>
        </p:txBody>
      </p:sp>
      <p:sp>
        <p:nvSpPr>
          <p:cNvPr id="1484" name="Google Shape;1484;p140"/>
          <p:cNvSpPr txBox="1"/>
          <p:nvPr/>
        </p:nvSpPr>
        <p:spPr>
          <a:xfrm>
            <a:off x="849646" y="169043"/>
            <a:ext cx="8597413" cy="668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型號 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GL6509</a:t>
            </a:r>
            <a:endParaRPr sz="1867" dirty="0"/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工作電壓 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2.5V – 3.6V</a:t>
            </a:r>
            <a:endParaRPr sz="1867" dirty="0"/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工作溫度 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-40ºC ~ 85ºC </a:t>
            </a:r>
            <a:endParaRPr sz="2133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Char char="•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接口 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endParaRPr sz="2133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189" lvl="2" indent="-135463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UART</a:t>
            </a:r>
            <a:endParaRPr sz="1867" dirty="0"/>
          </a:p>
          <a:p>
            <a:pPr marL="457189" lvl="2" indent="-135463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Modbus</a:t>
            </a:r>
            <a:endParaRPr sz="1867" dirty="0"/>
          </a:p>
          <a:p>
            <a:pPr marL="457189" lvl="2" indent="-135463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generic GPIOs</a:t>
            </a:r>
            <a:endParaRPr sz="1867" dirty="0"/>
          </a:p>
          <a:p>
            <a:pPr marL="457189" lvl="2" indent="-135463">
              <a:lnSpc>
                <a:spcPct val="200000"/>
              </a:lnSpc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ADCs</a:t>
            </a:r>
          </a:p>
          <a:p>
            <a:pPr lvl="2" indent="321725">
              <a:lnSpc>
                <a:spcPct val="20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建置在農田農地，使用耗電較高的</a:t>
            </a:r>
            <a:r>
              <a:rPr lang="en-US" altLang="zh-TW" sz="2133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wifi</a:t>
            </a: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，傳輸會有問題，使用低功耗的</a:t>
            </a:r>
            <a:r>
              <a:rPr lang="en-US" altLang="zh-TW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LORA</a:t>
            </a:r>
            <a:r>
              <a:rPr lang="zh-TW" altLang="en-US" sz="2133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來解決這樣的問題</a:t>
            </a:r>
            <a:endParaRPr sz="2133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85" name="Google Shape;1485;p140" descr="模組-LoRa 物聯網-正文科技股份有限公司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2671" y="1399553"/>
            <a:ext cx="7366000" cy="44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141"/>
          <p:cNvGrpSpPr/>
          <p:nvPr/>
        </p:nvGrpSpPr>
        <p:grpSpPr>
          <a:xfrm>
            <a:off x="8367532" y="2437139"/>
            <a:ext cx="4024245" cy="4075127"/>
            <a:chOff x="6008939" y="1758698"/>
            <a:chExt cx="3018184" cy="3056345"/>
          </a:xfrm>
        </p:grpSpPr>
        <p:pic>
          <p:nvPicPr>
            <p:cNvPr id="1491" name="Google Shape;1491;p1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6239743" y="2027662"/>
              <a:ext cx="2656234" cy="2918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2" name="Google Shape;1492;p141"/>
            <p:cNvSpPr txBox="1"/>
            <p:nvPr/>
          </p:nvSpPr>
          <p:spPr>
            <a:xfrm>
              <a:off x="6757381" y="1758698"/>
              <a:ext cx="1620957" cy="400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zh-TW" altLang="en-US" sz="2667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反面	正面</a:t>
              </a:r>
              <a:endParaRPr sz="2667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3" name="Google Shape;1493;p141"/>
            <p:cNvSpPr/>
            <p:nvPr/>
          </p:nvSpPr>
          <p:spPr>
            <a:xfrm>
              <a:off x="6689558" y="3224463"/>
              <a:ext cx="268132" cy="1409414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rgbClr val="FF0000"/>
                </a:solidFill>
              </a:endParaRPr>
            </a:p>
          </p:txBody>
        </p:sp>
        <p:sp>
          <p:nvSpPr>
            <p:cNvPr id="1494" name="Google Shape;1494;p141"/>
            <p:cNvSpPr/>
            <p:nvPr/>
          </p:nvSpPr>
          <p:spPr>
            <a:xfrm>
              <a:off x="8306373" y="3224463"/>
              <a:ext cx="268132" cy="1409414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rgbClr val="FF0000"/>
                </a:solidFill>
              </a:endParaRPr>
            </a:p>
          </p:txBody>
        </p:sp>
        <p:cxnSp>
          <p:nvCxnSpPr>
            <p:cNvPr id="1495" name="Google Shape;1495;p141"/>
            <p:cNvCxnSpPr>
              <a:endCxn id="1493" idx="0"/>
            </p:cNvCxnSpPr>
            <p:nvPr/>
          </p:nvCxnSpPr>
          <p:spPr>
            <a:xfrm>
              <a:off x="6029524" y="3031863"/>
              <a:ext cx="794100" cy="192600"/>
            </a:xfrm>
            <a:prstGeom prst="curvedConnector2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96" name="Google Shape;1496;p141"/>
            <p:cNvCxnSpPr>
              <a:endCxn id="1494" idx="0"/>
            </p:cNvCxnSpPr>
            <p:nvPr/>
          </p:nvCxnSpPr>
          <p:spPr>
            <a:xfrm>
              <a:off x="6008939" y="3024963"/>
              <a:ext cx="2431500" cy="199500"/>
            </a:xfrm>
            <a:prstGeom prst="curvedConnector2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497" name="Google Shape;1497;p141"/>
          <p:cNvSpPr txBox="1">
            <a:spLocks noGrp="1"/>
          </p:cNvSpPr>
          <p:nvPr>
            <p:ph type="title"/>
          </p:nvPr>
        </p:nvSpPr>
        <p:spPr>
          <a:xfrm>
            <a:off x="2272796" y="241116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模組簡介</a:t>
            </a:r>
            <a:endParaRPr/>
          </a:p>
        </p:txBody>
      </p:sp>
      <p:pic>
        <p:nvPicPr>
          <p:cNvPr id="1498" name="Google Shape;1498;p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055871"/>
            <a:ext cx="8480199" cy="536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876" y="288539"/>
            <a:ext cx="3748811" cy="21485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61;g2acb1eccd51_0_883">
            <a:extLst>
              <a:ext uri="{FF2B5EF4-FFF2-40B4-BE49-F238E27FC236}">
                <a16:creationId xmlns:a16="http://schemas.microsoft.com/office/drawing/2014/main" id="{1B6A3B18-0DB1-4330-A7E5-92C98F88C4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4497" y="1452500"/>
            <a:ext cx="4163006" cy="451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142"/>
          <p:cNvSpPr txBox="1">
            <a:spLocks noGrp="1"/>
          </p:cNvSpPr>
          <p:nvPr>
            <p:ph type="title"/>
          </p:nvPr>
        </p:nvSpPr>
        <p:spPr>
          <a:xfrm>
            <a:off x="2272796" y="241116"/>
            <a:ext cx="7510400" cy="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/>
              <a:t>模組簡介</a:t>
            </a:r>
            <a:endParaRPr/>
          </a:p>
        </p:txBody>
      </p:sp>
      <p:sp>
        <p:nvSpPr>
          <p:cNvPr id="1505" name="Google Shape;1505;p142"/>
          <p:cNvSpPr/>
          <p:nvPr/>
        </p:nvSpPr>
        <p:spPr>
          <a:xfrm>
            <a:off x="6660352" y="3383978"/>
            <a:ext cx="403836" cy="19665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06" name="Google Shape;1506;p142"/>
          <p:cNvSpPr/>
          <p:nvPr/>
        </p:nvSpPr>
        <p:spPr>
          <a:xfrm>
            <a:off x="6660352" y="3212767"/>
            <a:ext cx="403836" cy="171212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07" name="Google Shape;1507;p142"/>
          <p:cNvSpPr/>
          <p:nvPr/>
        </p:nvSpPr>
        <p:spPr>
          <a:xfrm rot="5400000">
            <a:off x="4003767" y="2916786"/>
            <a:ext cx="1916729" cy="192435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08" name="Google Shape;1508;p142"/>
          <p:cNvSpPr/>
          <p:nvPr/>
        </p:nvSpPr>
        <p:spPr>
          <a:xfrm rot="5400000">
            <a:off x="6237915" y="2956782"/>
            <a:ext cx="2070974" cy="227138"/>
          </a:xfrm>
          <a:prstGeom prst="rect">
            <a:avLst/>
          </a:prstGeom>
          <a:noFill/>
          <a:ln w="254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1509" name="Google Shape;1509;p142"/>
          <p:cNvCxnSpPr>
            <a:cxnSpLocks/>
            <a:stCxn id="1506" idx="3"/>
          </p:cNvCxnSpPr>
          <p:nvPr/>
        </p:nvCxnSpPr>
        <p:spPr>
          <a:xfrm flipV="1">
            <a:off x="7064188" y="3187322"/>
            <a:ext cx="699247" cy="111051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0" name="Google Shape;1510;p142"/>
          <p:cNvCxnSpPr>
            <a:cxnSpLocks/>
            <a:stCxn id="1505" idx="3"/>
          </p:cNvCxnSpPr>
          <p:nvPr/>
        </p:nvCxnSpPr>
        <p:spPr>
          <a:xfrm>
            <a:off x="7064188" y="3482307"/>
            <a:ext cx="806824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1" name="Google Shape;1511;p142"/>
          <p:cNvCxnSpPr>
            <a:cxnSpLocks/>
            <a:stCxn id="1507" idx="1"/>
          </p:cNvCxnSpPr>
          <p:nvPr/>
        </p:nvCxnSpPr>
        <p:spPr>
          <a:xfrm flipV="1">
            <a:off x="4962131" y="1524000"/>
            <a:ext cx="0" cy="530639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2" name="Google Shape;1512;p142"/>
          <p:cNvCxnSpPr>
            <a:cxnSpLocks/>
            <a:stCxn id="1508" idx="1"/>
          </p:cNvCxnSpPr>
          <p:nvPr/>
        </p:nvCxnSpPr>
        <p:spPr>
          <a:xfrm flipV="1">
            <a:off x="7273402" y="1524000"/>
            <a:ext cx="0" cy="510864"/>
          </a:xfrm>
          <a:prstGeom prst="straightConnector1">
            <a:avLst/>
          </a:prstGeom>
          <a:noFill/>
          <a:ln w="2857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13" name="Google Shape;1513;p142"/>
          <p:cNvSpPr txBox="1"/>
          <p:nvPr/>
        </p:nvSpPr>
        <p:spPr>
          <a:xfrm>
            <a:off x="4532398" y="1189997"/>
            <a:ext cx="1051901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67" dirty="0">
                <a:solidFill>
                  <a:srgbClr val="00B050"/>
                </a:solidFill>
              </a:rPr>
              <a:t>3 : 3V3</a:t>
            </a:r>
            <a:endParaRPr sz="1867" dirty="0">
              <a:solidFill>
                <a:srgbClr val="00B050"/>
              </a:solidFill>
            </a:endParaRPr>
          </a:p>
        </p:txBody>
      </p:sp>
      <p:sp>
        <p:nvSpPr>
          <p:cNvPr id="1514" name="Google Shape;1514;p142"/>
          <p:cNvSpPr txBox="1"/>
          <p:nvPr/>
        </p:nvSpPr>
        <p:spPr>
          <a:xfrm>
            <a:off x="6901802" y="1206144"/>
            <a:ext cx="1275702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67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 : GND</a:t>
            </a:r>
            <a:endParaRPr sz="1867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15" name="Google Shape;1515;p142"/>
          <p:cNvSpPr txBox="1"/>
          <p:nvPr/>
        </p:nvSpPr>
        <p:spPr>
          <a:xfrm>
            <a:off x="7763435" y="2958026"/>
            <a:ext cx="2101484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67" dirty="0">
                <a:solidFill>
                  <a:srgbClr val="FFC000"/>
                </a:solidFill>
              </a:rPr>
              <a:t>1 : TX(GPIO17)</a:t>
            </a:r>
            <a:endParaRPr sz="1867" dirty="0">
              <a:solidFill>
                <a:srgbClr val="FFC000"/>
              </a:solidFill>
            </a:endParaRPr>
          </a:p>
        </p:txBody>
      </p:sp>
      <p:sp>
        <p:nvSpPr>
          <p:cNvPr id="1516" name="Google Shape;1516;p142"/>
          <p:cNvSpPr txBox="1"/>
          <p:nvPr/>
        </p:nvSpPr>
        <p:spPr>
          <a:xfrm>
            <a:off x="7775656" y="3291218"/>
            <a:ext cx="1993617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67" dirty="0">
                <a:solidFill>
                  <a:srgbClr val="FF0000"/>
                </a:solidFill>
              </a:rPr>
              <a:t>2 :RX(GPIO16)</a:t>
            </a:r>
            <a:endParaRPr sz="1867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cb1eccd51_0_908"/>
          <p:cNvSpPr txBox="1">
            <a:spLocks noGrp="1"/>
          </p:cNvSpPr>
          <p:nvPr>
            <p:ph type="body" idx="1"/>
          </p:nvPr>
        </p:nvSpPr>
        <p:spPr>
          <a:xfrm>
            <a:off x="4581303" y="274773"/>
            <a:ext cx="3029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物聯網感測器</a:t>
            </a:r>
            <a:endParaRPr sz="3000"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zh-TW" sz="3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軟硬體平台架構</a:t>
            </a:r>
            <a:endParaRPr/>
          </a:p>
        </p:txBody>
      </p:sp>
      <p:pic>
        <p:nvPicPr>
          <p:cNvPr id="353" name="Google Shape;353;g2acb1eccd51_0_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175" y="2115225"/>
            <a:ext cx="8911374" cy="45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acb1eccd51_0_9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21" y="2414121"/>
            <a:ext cx="1454225" cy="14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acb1eccd51_0_9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388" y="4010824"/>
            <a:ext cx="12573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43"/>
          <p:cNvSpPr/>
          <p:nvPr/>
        </p:nvSpPr>
        <p:spPr>
          <a:xfrm>
            <a:off x="10200302" y="4134465"/>
            <a:ext cx="1354076" cy="934233"/>
          </a:xfrm>
          <a:prstGeom prst="rect">
            <a:avLst/>
          </a:prstGeom>
          <a:gradFill>
            <a:gsLst>
              <a:gs pos="0">
                <a:srgbClr val="1E008A"/>
              </a:gs>
              <a:gs pos="50000">
                <a:srgbClr val="2C00C9"/>
              </a:gs>
              <a:gs pos="100000">
                <a:srgbClr val="3500F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22" name="Google Shape;1522;p143"/>
          <p:cNvSpPr/>
          <p:nvPr/>
        </p:nvSpPr>
        <p:spPr>
          <a:xfrm>
            <a:off x="7200761" y="3860074"/>
            <a:ext cx="1346721" cy="1419287"/>
          </a:xfrm>
          <a:prstGeom prst="rect">
            <a:avLst/>
          </a:prstGeom>
          <a:gradFill>
            <a:gsLst>
              <a:gs pos="0">
                <a:srgbClr val="1E008A"/>
              </a:gs>
              <a:gs pos="50000">
                <a:srgbClr val="2C00C9"/>
              </a:gs>
              <a:gs pos="100000">
                <a:srgbClr val="3500F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23" name="Google Shape;1523;p143"/>
          <p:cNvSpPr/>
          <p:nvPr/>
        </p:nvSpPr>
        <p:spPr>
          <a:xfrm>
            <a:off x="4009872" y="3498533"/>
            <a:ext cx="1696776" cy="1836705"/>
          </a:xfrm>
          <a:prstGeom prst="rect">
            <a:avLst/>
          </a:prstGeom>
          <a:gradFill>
            <a:gsLst>
              <a:gs pos="0">
                <a:srgbClr val="1E008A"/>
              </a:gs>
              <a:gs pos="50000">
                <a:srgbClr val="2C00C9"/>
              </a:gs>
              <a:gs pos="100000">
                <a:srgbClr val="3500F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24" name="Google Shape;1524;p143"/>
          <p:cNvSpPr/>
          <p:nvPr/>
        </p:nvSpPr>
        <p:spPr>
          <a:xfrm>
            <a:off x="695866" y="3779628"/>
            <a:ext cx="1956180" cy="1549927"/>
          </a:xfrm>
          <a:prstGeom prst="rect">
            <a:avLst/>
          </a:prstGeom>
          <a:gradFill>
            <a:gsLst>
              <a:gs pos="0">
                <a:srgbClr val="1E008A"/>
              </a:gs>
              <a:gs pos="50000">
                <a:srgbClr val="2C00C9"/>
              </a:gs>
              <a:gs pos="100000">
                <a:srgbClr val="3500F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25" name="Google Shape;1525;p143"/>
          <p:cNvSpPr txBox="1">
            <a:spLocks noGrp="1"/>
          </p:cNvSpPr>
          <p:nvPr>
            <p:ph type="title"/>
          </p:nvPr>
        </p:nvSpPr>
        <p:spPr>
          <a:xfrm>
            <a:off x="2671200" y="720000"/>
            <a:ext cx="6849600" cy="1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Uplink-架構 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6" name="Google Shape;1526;p143"/>
          <p:cNvSpPr txBox="1">
            <a:spLocks noGrp="1"/>
          </p:cNvSpPr>
          <p:nvPr>
            <p:ph type="subTitle" idx="5"/>
          </p:nvPr>
        </p:nvSpPr>
        <p:spPr>
          <a:xfrm>
            <a:off x="620928" y="4599733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ESP32</a:t>
            </a:r>
            <a:b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endParaRPr dirty="0"/>
          </a:p>
          <a:p>
            <a:pPr marL="0" indent="0"/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LoRa模組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7" name="Google Shape;1527;p143"/>
          <p:cNvSpPr txBox="1">
            <a:spLocks noGrp="1"/>
          </p:cNvSpPr>
          <p:nvPr>
            <p:ph type="subTitle" idx="6"/>
          </p:nvPr>
        </p:nvSpPr>
        <p:spPr>
          <a:xfrm>
            <a:off x="3829777" y="4357775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LoRa Indoor Gateway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8" name="Google Shape;1528;p143"/>
          <p:cNvSpPr txBox="1">
            <a:spLocks noGrp="1"/>
          </p:cNvSpPr>
          <p:nvPr>
            <p:ph type="subTitle" idx="7"/>
          </p:nvPr>
        </p:nvSpPr>
        <p:spPr>
          <a:xfrm>
            <a:off x="6812692" y="4357775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MQTT Broker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9" name="Google Shape;1529;p143"/>
          <p:cNvSpPr txBox="1">
            <a:spLocks noGrp="1"/>
          </p:cNvSpPr>
          <p:nvPr>
            <p:ph type="subTitle" idx="8"/>
          </p:nvPr>
        </p:nvSpPr>
        <p:spPr>
          <a:xfrm>
            <a:off x="9817989" y="4134464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32" name="Google Shape;1532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263" y="2392113"/>
            <a:ext cx="1246632" cy="102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133" y="5583101"/>
            <a:ext cx="1796911" cy="10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1401" y="2837190"/>
            <a:ext cx="2432891" cy="60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76275" y="5335237"/>
            <a:ext cx="1802127" cy="60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6" name="Google Shape;1536;p143"/>
          <p:cNvGrpSpPr/>
          <p:nvPr/>
        </p:nvGrpSpPr>
        <p:grpSpPr>
          <a:xfrm>
            <a:off x="2798213" y="4143152"/>
            <a:ext cx="900247" cy="422476"/>
            <a:chOff x="2179180" y="3172424"/>
            <a:chExt cx="675185" cy="316857"/>
          </a:xfrm>
        </p:grpSpPr>
        <p:sp>
          <p:nvSpPr>
            <p:cNvPr id="1537" name="Google Shape;1537;p143"/>
            <p:cNvSpPr/>
            <p:nvPr/>
          </p:nvSpPr>
          <p:spPr>
            <a:xfrm>
              <a:off x="2197125" y="3181504"/>
              <a:ext cx="625942" cy="3077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1538" name="Google Shape;1538;p143"/>
            <p:cNvSpPr txBox="1"/>
            <p:nvPr/>
          </p:nvSpPr>
          <p:spPr>
            <a:xfrm>
              <a:off x="2179180" y="3172424"/>
              <a:ext cx="675185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altLang="zh-TW" sz="1867" b="1" dirty="0">
                  <a:solidFill>
                    <a:srgbClr val="17497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LORA</a:t>
              </a:r>
              <a:endParaRPr sz="1867" b="1" dirty="0">
                <a:solidFill>
                  <a:srgbClr val="17497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39" name="Google Shape;1539;p143"/>
          <p:cNvGrpSpPr/>
          <p:nvPr/>
        </p:nvGrpSpPr>
        <p:grpSpPr>
          <a:xfrm>
            <a:off x="5929351" y="4036050"/>
            <a:ext cx="834589" cy="433176"/>
            <a:chOff x="4510490" y="3110455"/>
            <a:chExt cx="625942" cy="324882"/>
          </a:xfrm>
        </p:grpSpPr>
        <p:sp>
          <p:nvSpPr>
            <p:cNvPr id="1540" name="Google Shape;1540;p143"/>
            <p:cNvSpPr/>
            <p:nvPr/>
          </p:nvSpPr>
          <p:spPr>
            <a:xfrm>
              <a:off x="4510490" y="3127560"/>
              <a:ext cx="625942" cy="3077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1541" name="Google Shape;1541;p143"/>
            <p:cNvSpPr txBox="1"/>
            <p:nvPr/>
          </p:nvSpPr>
          <p:spPr>
            <a:xfrm>
              <a:off x="4566720" y="3110455"/>
              <a:ext cx="524503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altLang="zh-TW" sz="1867" b="1">
                  <a:solidFill>
                    <a:srgbClr val="17497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Pub</a:t>
              </a:r>
              <a:endParaRPr sz="1867" b="1">
                <a:solidFill>
                  <a:srgbClr val="17497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42" name="Google Shape;1542;p143"/>
          <p:cNvGrpSpPr/>
          <p:nvPr/>
        </p:nvGrpSpPr>
        <p:grpSpPr>
          <a:xfrm>
            <a:off x="8858287" y="4991062"/>
            <a:ext cx="834589" cy="414148"/>
            <a:chOff x="6674749" y="3627622"/>
            <a:chExt cx="625942" cy="310611"/>
          </a:xfrm>
        </p:grpSpPr>
        <p:sp>
          <p:nvSpPr>
            <p:cNvPr id="1543" name="Google Shape;1543;p143"/>
            <p:cNvSpPr/>
            <p:nvPr/>
          </p:nvSpPr>
          <p:spPr>
            <a:xfrm>
              <a:off x="6674749" y="3630456"/>
              <a:ext cx="625942" cy="3077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1544" name="Google Shape;1544;p143"/>
            <p:cNvSpPr txBox="1"/>
            <p:nvPr/>
          </p:nvSpPr>
          <p:spPr>
            <a:xfrm>
              <a:off x="6730010" y="3627622"/>
              <a:ext cx="524503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altLang="zh-TW" sz="1867" b="1" dirty="0">
                  <a:solidFill>
                    <a:srgbClr val="17497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Pub</a:t>
              </a:r>
              <a:endParaRPr sz="1867" b="1" dirty="0">
                <a:solidFill>
                  <a:srgbClr val="17497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45" name="Google Shape;1545;p143"/>
          <p:cNvGrpSpPr/>
          <p:nvPr/>
        </p:nvGrpSpPr>
        <p:grpSpPr>
          <a:xfrm>
            <a:off x="8899666" y="3734220"/>
            <a:ext cx="834589" cy="426259"/>
            <a:chOff x="6674749" y="2800661"/>
            <a:chExt cx="625942" cy="319694"/>
          </a:xfrm>
        </p:grpSpPr>
        <p:sp>
          <p:nvSpPr>
            <p:cNvPr id="1546" name="Google Shape;1546;p143"/>
            <p:cNvSpPr/>
            <p:nvPr/>
          </p:nvSpPr>
          <p:spPr>
            <a:xfrm>
              <a:off x="6674749" y="2812578"/>
              <a:ext cx="625942" cy="3077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1547" name="Google Shape;1547;p143"/>
            <p:cNvSpPr txBox="1"/>
            <p:nvPr/>
          </p:nvSpPr>
          <p:spPr>
            <a:xfrm>
              <a:off x="6734819" y="2800661"/>
              <a:ext cx="516488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altLang="zh-TW" sz="1867" b="1" dirty="0">
                  <a:solidFill>
                    <a:srgbClr val="17497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Sub</a:t>
              </a:r>
              <a:endParaRPr sz="1867" b="1" dirty="0">
                <a:solidFill>
                  <a:srgbClr val="17497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1548" name="Google Shape;1548;p143"/>
          <p:cNvCxnSpPr/>
          <p:nvPr/>
        </p:nvCxnSpPr>
        <p:spPr>
          <a:xfrm rot="10800000" flipH="1">
            <a:off x="2764494" y="4749264"/>
            <a:ext cx="1103681" cy="1524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549" name="Google Shape;1549;p143"/>
          <p:cNvCxnSpPr/>
          <p:nvPr/>
        </p:nvCxnSpPr>
        <p:spPr>
          <a:xfrm rot="10800000" flipH="1">
            <a:off x="8737329" y="4744924"/>
            <a:ext cx="1103681" cy="1524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550" name="Google Shape;1550;p143"/>
          <p:cNvCxnSpPr/>
          <p:nvPr/>
        </p:nvCxnSpPr>
        <p:spPr>
          <a:xfrm rot="10800000" flipH="1">
            <a:off x="5886744" y="4706535"/>
            <a:ext cx="1103681" cy="1524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551" name="Google Shape;1551;p143"/>
          <p:cNvCxnSpPr/>
          <p:nvPr/>
        </p:nvCxnSpPr>
        <p:spPr>
          <a:xfrm flipH="1">
            <a:off x="8723742" y="4352459"/>
            <a:ext cx="1103681" cy="1524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dot"/>
            <a:round/>
            <a:headEnd type="none" w="sm" len="sm"/>
            <a:tailEnd type="triangle" w="med" len="med"/>
          </a:ln>
        </p:spPr>
      </p:cxnSp>
      <p:pic>
        <p:nvPicPr>
          <p:cNvPr id="33" name="Google Shape;161;g2acb1eccd51_0_883">
            <a:extLst>
              <a:ext uri="{FF2B5EF4-FFF2-40B4-BE49-F238E27FC236}">
                <a16:creationId xmlns:a16="http://schemas.microsoft.com/office/drawing/2014/main" id="{3F1B186E-10EA-4FFF-9558-828DA44BD34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95919" y="2085129"/>
            <a:ext cx="2066293" cy="174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計算機桌面遊戲Pc 個人平面顏色圖標矢量, 個人電腦剪貼畫, 顏色圖標, 背景向量圖案素材免費下載，PNG，EPS和AI素材下載- Pngtree">
            <a:extLst>
              <a:ext uri="{FF2B5EF4-FFF2-40B4-BE49-F238E27FC236}">
                <a16:creationId xmlns:a16="http://schemas.microsoft.com/office/drawing/2014/main" id="{38CFC857-9BB9-4CF3-BB0A-A5023C388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939" y="5443762"/>
            <a:ext cx="1227106" cy="122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44"/>
          <p:cNvSpPr/>
          <p:nvPr/>
        </p:nvSpPr>
        <p:spPr>
          <a:xfrm>
            <a:off x="10200302" y="4134465"/>
            <a:ext cx="1354076" cy="934233"/>
          </a:xfrm>
          <a:prstGeom prst="rect">
            <a:avLst/>
          </a:prstGeom>
          <a:gradFill>
            <a:gsLst>
              <a:gs pos="0">
                <a:srgbClr val="1E008A"/>
              </a:gs>
              <a:gs pos="50000">
                <a:srgbClr val="2C00C9"/>
              </a:gs>
              <a:gs pos="100000">
                <a:srgbClr val="3500F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57" name="Google Shape;1557;p144"/>
          <p:cNvSpPr/>
          <p:nvPr/>
        </p:nvSpPr>
        <p:spPr>
          <a:xfrm>
            <a:off x="7200761" y="3860074"/>
            <a:ext cx="1346721" cy="1419287"/>
          </a:xfrm>
          <a:prstGeom prst="rect">
            <a:avLst/>
          </a:prstGeom>
          <a:gradFill>
            <a:gsLst>
              <a:gs pos="0">
                <a:srgbClr val="1E008A"/>
              </a:gs>
              <a:gs pos="50000">
                <a:srgbClr val="2C00C9"/>
              </a:gs>
              <a:gs pos="100000">
                <a:srgbClr val="3500F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58" name="Google Shape;1558;p144"/>
          <p:cNvSpPr/>
          <p:nvPr/>
        </p:nvSpPr>
        <p:spPr>
          <a:xfrm>
            <a:off x="4009872" y="3498533"/>
            <a:ext cx="1696776" cy="1836705"/>
          </a:xfrm>
          <a:prstGeom prst="rect">
            <a:avLst/>
          </a:prstGeom>
          <a:gradFill>
            <a:gsLst>
              <a:gs pos="0">
                <a:srgbClr val="1E008A"/>
              </a:gs>
              <a:gs pos="50000">
                <a:srgbClr val="2C00C9"/>
              </a:gs>
              <a:gs pos="100000">
                <a:srgbClr val="3500F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59" name="Google Shape;1559;p144"/>
          <p:cNvSpPr/>
          <p:nvPr/>
        </p:nvSpPr>
        <p:spPr>
          <a:xfrm>
            <a:off x="647999" y="3650546"/>
            <a:ext cx="1956180" cy="1519558"/>
          </a:xfrm>
          <a:prstGeom prst="rect">
            <a:avLst/>
          </a:prstGeom>
          <a:gradFill>
            <a:gsLst>
              <a:gs pos="0">
                <a:srgbClr val="1E008A"/>
              </a:gs>
              <a:gs pos="50000">
                <a:srgbClr val="2C00C9"/>
              </a:gs>
              <a:gs pos="100000">
                <a:srgbClr val="3500F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560" name="Google Shape;1560;p144"/>
          <p:cNvSpPr txBox="1">
            <a:spLocks noGrp="1"/>
          </p:cNvSpPr>
          <p:nvPr>
            <p:ph type="title"/>
          </p:nvPr>
        </p:nvSpPr>
        <p:spPr>
          <a:xfrm>
            <a:off x="2671200" y="720000"/>
            <a:ext cx="6849600" cy="1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Ｄownlink-架構 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1" name="Google Shape;1561;p144"/>
          <p:cNvSpPr txBox="1">
            <a:spLocks noGrp="1"/>
          </p:cNvSpPr>
          <p:nvPr>
            <p:ph type="subTitle" idx="5"/>
          </p:nvPr>
        </p:nvSpPr>
        <p:spPr>
          <a:xfrm>
            <a:off x="579596" y="4416885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ESP32</a:t>
            </a:r>
            <a:b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endParaRPr dirty="0"/>
          </a:p>
          <a:p>
            <a:pPr marL="0" indent="0"/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LoRa模組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2" name="Google Shape;1562;p144"/>
          <p:cNvSpPr txBox="1">
            <a:spLocks noGrp="1"/>
          </p:cNvSpPr>
          <p:nvPr>
            <p:ph type="subTitle" idx="6"/>
          </p:nvPr>
        </p:nvSpPr>
        <p:spPr>
          <a:xfrm>
            <a:off x="3829777" y="4357775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LoRa Indoor Gateway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3" name="Google Shape;1563;p144"/>
          <p:cNvSpPr txBox="1">
            <a:spLocks noGrp="1"/>
          </p:cNvSpPr>
          <p:nvPr>
            <p:ph type="subTitle" idx="7"/>
          </p:nvPr>
        </p:nvSpPr>
        <p:spPr>
          <a:xfrm>
            <a:off x="6812692" y="4357775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MQTT Broker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4" name="Google Shape;1564;p144"/>
          <p:cNvSpPr txBox="1">
            <a:spLocks noGrp="1"/>
          </p:cNvSpPr>
          <p:nvPr>
            <p:ph type="subTitle" idx="8"/>
          </p:nvPr>
        </p:nvSpPr>
        <p:spPr>
          <a:xfrm>
            <a:off x="9817989" y="4134464"/>
            <a:ext cx="21216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67" name="Google Shape;1567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8173" y="2451863"/>
            <a:ext cx="1246632" cy="102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133" y="5583101"/>
            <a:ext cx="1796911" cy="10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1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1401" y="2837190"/>
            <a:ext cx="2432891" cy="60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76275" y="5335237"/>
            <a:ext cx="1802127" cy="60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1" name="Google Shape;1571;p144"/>
          <p:cNvGrpSpPr/>
          <p:nvPr/>
        </p:nvGrpSpPr>
        <p:grpSpPr>
          <a:xfrm>
            <a:off x="2798213" y="4143152"/>
            <a:ext cx="900247" cy="422476"/>
            <a:chOff x="2179180" y="3172424"/>
            <a:chExt cx="675185" cy="316857"/>
          </a:xfrm>
        </p:grpSpPr>
        <p:sp>
          <p:nvSpPr>
            <p:cNvPr id="1572" name="Google Shape;1572;p144"/>
            <p:cNvSpPr/>
            <p:nvPr/>
          </p:nvSpPr>
          <p:spPr>
            <a:xfrm>
              <a:off x="2197125" y="3181504"/>
              <a:ext cx="625942" cy="3077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1573" name="Google Shape;1573;p144"/>
            <p:cNvSpPr txBox="1"/>
            <p:nvPr/>
          </p:nvSpPr>
          <p:spPr>
            <a:xfrm>
              <a:off x="2179180" y="3172424"/>
              <a:ext cx="675185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altLang="zh-TW" sz="1867" b="1">
                  <a:solidFill>
                    <a:srgbClr val="17497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LORA</a:t>
              </a:r>
              <a:endParaRPr sz="1867" b="1">
                <a:solidFill>
                  <a:srgbClr val="17497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74" name="Google Shape;1574;p144"/>
          <p:cNvGrpSpPr/>
          <p:nvPr/>
        </p:nvGrpSpPr>
        <p:grpSpPr>
          <a:xfrm>
            <a:off x="8929794" y="4184018"/>
            <a:ext cx="834589" cy="433176"/>
            <a:chOff x="4510490" y="3110455"/>
            <a:chExt cx="625942" cy="324882"/>
          </a:xfrm>
        </p:grpSpPr>
        <p:sp>
          <p:nvSpPr>
            <p:cNvPr id="1575" name="Google Shape;1575;p144"/>
            <p:cNvSpPr/>
            <p:nvPr/>
          </p:nvSpPr>
          <p:spPr>
            <a:xfrm>
              <a:off x="4510490" y="3127560"/>
              <a:ext cx="625942" cy="3077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1576" name="Google Shape;1576;p144"/>
            <p:cNvSpPr txBox="1"/>
            <p:nvPr/>
          </p:nvSpPr>
          <p:spPr>
            <a:xfrm>
              <a:off x="4566720" y="3110455"/>
              <a:ext cx="524503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altLang="zh-TW" sz="1867" b="1" dirty="0">
                  <a:solidFill>
                    <a:srgbClr val="17497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Pub</a:t>
              </a:r>
              <a:endParaRPr sz="1867" b="1" dirty="0">
                <a:solidFill>
                  <a:srgbClr val="17497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77" name="Google Shape;1577;p144"/>
          <p:cNvGrpSpPr/>
          <p:nvPr/>
        </p:nvGrpSpPr>
        <p:grpSpPr>
          <a:xfrm>
            <a:off x="6013600" y="4921092"/>
            <a:ext cx="834589" cy="414148"/>
            <a:chOff x="6674749" y="3627622"/>
            <a:chExt cx="625942" cy="310611"/>
          </a:xfrm>
        </p:grpSpPr>
        <p:sp>
          <p:nvSpPr>
            <p:cNvPr id="1578" name="Google Shape;1578;p144"/>
            <p:cNvSpPr/>
            <p:nvPr/>
          </p:nvSpPr>
          <p:spPr>
            <a:xfrm>
              <a:off x="6674749" y="3630456"/>
              <a:ext cx="625942" cy="3077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1579" name="Google Shape;1579;p144"/>
            <p:cNvSpPr txBox="1"/>
            <p:nvPr/>
          </p:nvSpPr>
          <p:spPr>
            <a:xfrm>
              <a:off x="6730010" y="3627622"/>
              <a:ext cx="524503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altLang="zh-TW" sz="1867" b="1">
                  <a:solidFill>
                    <a:srgbClr val="17497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Pub</a:t>
              </a:r>
              <a:endParaRPr sz="1867" b="1">
                <a:solidFill>
                  <a:srgbClr val="17497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80" name="Google Shape;1580;p144"/>
          <p:cNvGrpSpPr/>
          <p:nvPr/>
        </p:nvGrpSpPr>
        <p:grpSpPr>
          <a:xfrm>
            <a:off x="6054979" y="3664250"/>
            <a:ext cx="834589" cy="426259"/>
            <a:chOff x="6674749" y="2800661"/>
            <a:chExt cx="625942" cy="319694"/>
          </a:xfrm>
        </p:grpSpPr>
        <p:sp>
          <p:nvSpPr>
            <p:cNvPr id="1581" name="Google Shape;1581;p144"/>
            <p:cNvSpPr/>
            <p:nvPr/>
          </p:nvSpPr>
          <p:spPr>
            <a:xfrm>
              <a:off x="6674749" y="2812578"/>
              <a:ext cx="625942" cy="3077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1582" name="Google Shape;1582;p144"/>
            <p:cNvSpPr txBox="1"/>
            <p:nvPr/>
          </p:nvSpPr>
          <p:spPr>
            <a:xfrm>
              <a:off x="6734819" y="2800661"/>
              <a:ext cx="516488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altLang="zh-TW" sz="1867" b="1">
                  <a:solidFill>
                    <a:srgbClr val="17497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Sub</a:t>
              </a:r>
              <a:endParaRPr sz="1867" b="1">
                <a:solidFill>
                  <a:srgbClr val="17497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1583" name="Google Shape;1583;p144"/>
          <p:cNvCxnSpPr>
            <a:cxnSpLocks/>
          </p:cNvCxnSpPr>
          <p:nvPr/>
        </p:nvCxnSpPr>
        <p:spPr>
          <a:xfrm rot="10800000">
            <a:off x="2764494" y="4749264"/>
            <a:ext cx="1103681" cy="1524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584" name="Google Shape;1584;p144"/>
          <p:cNvCxnSpPr/>
          <p:nvPr/>
        </p:nvCxnSpPr>
        <p:spPr>
          <a:xfrm rot="10800000" flipH="1">
            <a:off x="5892642" y="4674955"/>
            <a:ext cx="1103681" cy="1524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585" name="Google Shape;1585;p144"/>
          <p:cNvCxnSpPr/>
          <p:nvPr/>
        </p:nvCxnSpPr>
        <p:spPr>
          <a:xfrm rot="10800000">
            <a:off x="8887186" y="4854503"/>
            <a:ext cx="1103681" cy="1524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586" name="Google Shape;1586;p144"/>
          <p:cNvCxnSpPr/>
          <p:nvPr/>
        </p:nvCxnSpPr>
        <p:spPr>
          <a:xfrm flipH="1">
            <a:off x="5879056" y="4282490"/>
            <a:ext cx="1103681" cy="1524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dot"/>
            <a:round/>
            <a:headEnd type="none" w="sm" len="sm"/>
            <a:tailEnd type="triangle" w="med" len="med"/>
          </a:ln>
        </p:spPr>
      </p:cxnSp>
      <p:pic>
        <p:nvPicPr>
          <p:cNvPr id="33" name="Google Shape;161;g2acb1eccd51_0_883">
            <a:extLst>
              <a:ext uri="{FF2B5EF4-FFF2-40B4-BE49-F238E27FC236}">
                <a16:creationId xmlns:a16="http://schemas.microsoft.com/office/drawing/2014/main" id="{94A07F1B-A79D-471C-9B8C-5F3018CE54C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5119" y="1955975"/>
            <a:ext cx="2066293" cy="174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2" descr="計算機桌面遊戲Pc 個人平面顏色圖標矢量, 個人電腦剪貼畫, 顏色圖標, 背景向量圖案素材免費下載，PNG，EPS和AI素材下載- Pngtree">
            <a:extLst>
              <a:ext uri="{FF2B5EF4-FFF2-40B4-BE49-F238E27FC236}">
                <a16:creationId xmlns:a16="http://schemas.microsoft.com/office/drawing/2014/main" id="{602CDFCA-8554-4563-82FE-C1055D7B7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939" y="5443762"/>
            <a:ext cx="1227106" cy="122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332781E0-A5DE-4EA3-8C80-A5086DCC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71" y="0"/>
            <a:ext cx="7510400" cy="5732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 commands for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Module GL6509_1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B0C9A5-E9C8-4762-B2CB-497319DD9912}"/>
              </a:ext>
            </a:extLst>
          </p:cNvPr>
          <p:cNvSpPr txBox="1"/>
          <p:nvPr/>
        </p:nvSpPr>
        <p:spPr>
          <a:xfrm>
            <a:off x="1055275" y="1659751"/>
            <a:ext cx="555312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133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133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 command</a:t>
            </a:r>
            <a:r>
              <a:rPr lang="zh-TW" altLang="en-US" sz="2133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來控制</a:t>
            </a:r>
            <a:r>
              <a:rPr lang="en-US" altLang="zh-TW" sz="2133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zh-TW" altLang="en-US" sz="2133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模組進行傳輸</a:t>
            </a:r>
            <a:endParaRPr lang="en-US" altLang="zh-TW" sz="2133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AC59AF2-3E36-4810-8DD7-A05A2A4A4A30}"/>
              </a:ext>
            </a:extLst>
          </p:cNvPr>
          <p:cNvGraphicFramePr>
            <a:graphicFrameLocks noGrp="1"/>
          </p:cNvGraphicFramePr>
          <p:nvPr/>
        </p:nvGraphicFramePr>
        <p:xfrm>
          <a:off x="2195925" y="2594571"/>
          <a:ext cx="8127999" cy="2910840"/>
        </p:xfrm>
        <a:graphic>
          <a:graphicData uri="http://schemas.openxmlformats.org/drawingml/2006/table">
            <a:tbl>
              <a:tblPr firstRow="1" bandRow="1"/>
              <a:tblGrid>
                <a:gridCol w="2709333">
                  <a:extLst>
                    <a:ext uri="{9D8B030D-6E8A-4147-A177-3AD203B41FA5}">
                      <a16:colId xmlns:a16="http://schemas.microsoft.com/office/drawing/2014/main" val="10579420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2169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2907846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500" dirty="0"/>
                        <a:t>Type</a:t>
                      </a:r>
                      <a:endParaRPr lang="zh-TW" altLang="en-US" sz="25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500" dirty="0"/>
                        <a:t>Syntax</a:t>
                      </a:r>
                      <a:endParaRPr lang="zh-TW" altLang="en-US" sz="25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500" dirty="0"/>
                        <a:t>Response/Action</a:t>
                      </a:r>
                      <a:endParaRPr lang="zh-TW" altLang="en-US" sz="25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12124423"/>
                  </a:ext>
                </a:extLst>
              </a:tr>
              <a:tr h="23982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500" dirty="0"/>
                        <a:t>Example</a:t>
                      </a:r>
                    </a:p>
                    <a:p>
                      <a:pPr algn="l"/>
                      <a:r>
                        <a:rPr lang="zh-TW" altLang="en-US" sz="2500" dirty="0"/>
                        <a:t>再執行上一個指令，直接輸出答案</a:t>
                      </a:r>
                      <a:endParaRPr lang="zh-TW" altLang="en-US" sz="25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500" dirty="0"/>
                        <a:t>AT+IBR?</a:t>
                      </a:r>
                    </a:p>
                    <a:p>
                      <a:pPr algn="l"/>
                      <a:r>
                        <a:rPr lang="en-US" altLang="zh-TW" sz="2500" dirty="0"/>
                        <a:t>A/</a:t>
                      </a:r>
                      <a:endParaRPr lang="zh-TW" altLang="en-US" sz="25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500" dirty="0"/>
                        <a:t>AT+IBR?</a:t>
                      </a:r>
                    </a:p>
                    <a:p>
                      <a:pPr algn="l"/>
                      <a:r>
                        <a:rPr lang="en-US" altLang="zh-TW" sz="2500" dirty="0"/>
                        <a:t>+IBR:0</a:t>
                      </a:r>
                    </a:p>
                    <a:p>
                      <a:pPr algn="l"/>
                      <a:r>
                        <a:rPr lang="en-US" altLang="zh-TW" sz="2500" dirty="0"/>
                        <a:t>OK</a:t>
                      </a:r>
                    </a:p>
                    <a:p>
                      <a:pPr algn="l"/>
                      <a:r>
                        <a:rPr lang="en-US" altLang="zh-TW" sz="2500" dirty="0"/>
                        <a:t>A/</a:t>
                      </a:r>
                    </a:p>
                    <a:p>
                      <a:pPr algn="l"/>
                      <a:r>
                        <a:rPr lang="en-US" altLang="zh-TW" sz="2500" dirty="0"/>
                        <a:t>+IBR:0</a:t>
                      </a:r>
                    </a:p>
                    <a:p>
                      <a:pPr algn="l"/>
                      <a:r>
                        <a:rPr lang="en-US" altLang="zh-TW" sz="2500" dirty="0"/>
                        <a:t>OK</a:t>
                      </a:r>
                      <a:endParaRPr lang="zh-TW" altLang="en-US" sz="25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576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50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>
            <a:spLocks noGrp="1"/>
          </p:cNvSpPr>
          <p:nvPr>
            <p:ph type="body" idx="1"/>
          </p:nvPr>
        </p:nvSpPr>
        <p:spPr>
          <a:xfrm>
            <a:off x="3446906" y="2584713"/>
            <a:ext cx="5298188" cy="168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zh-TW" sz="10000"/>
              <a:t>連線技術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D334E84F-182B-4DA6-9303-FB752251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71" y="0"/>
            <a:ext cx="7510400" cy="5732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 commands for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Module GL6509_2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9F628C-1A4D-4B2E-9B37-6F32549144D5}"/>
              </a:ext>
            </a:extLst>
          </p:cNvPr>
          <p:cNvSpPr txBox="1"/>
          <p:nvPr/>
        </p:nvSpPr>
        <p:spPr>
          <a:xfrm>
            <a:off x="731783" y="1249936"/>
            <a:ext cx="11056284" cy="262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有三種模式 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A, Class B, Class C</a:t>
            </a:r>
          </a:p>
          <a:p>
            <a:pPr marL="380990" indent="-38099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商業上主要有時做出來為 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A 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C</a:t>
            </a:r>
          </a:p>
          <a:p>
            <a:pPr marL="380990" indent="-38099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A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會在</a:t>
            </a:r>
            <a:r>
              <a:rPr lang="en-US" altLang="zh-TW" sz="1867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uplink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一筆資料時，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gateway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downlink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一筆資料，一比一或一對一</a:t>
            </a:r>
            <a:endParaRPr lang="en-US" altLang="zh-TW" sz="1867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0990" indent="-38099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C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可以任何時接受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downlink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，相對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C</a:t>
            </a:r>
            <a:r>
              <a:rPr lang="zh-TW" altLang="en-US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比較耗電，常用於</a:t>
            </a:r>
            <a:r>
              <a:rPr lang="en-US" altLang="zh-TW" sz="1867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firmware update</a:t>
            </a:r>
          </a:p>
          <a:p>
            <a:pPr marL="380990" indent="-38099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sz="1867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0990" indent="-38099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sz="1867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E37812-D4AD-47F2-BA17-B570F07B82CA}"/>
              </a:ext>
            </a:extLst>
          </p:cNvPr>
          <p:cNvGraphicFramePr>
            <a:graphicFrameLocks noGrp="1"/>
          </p:cNvGraphicFramePr>
          <p:nvPr/>
        </p:nvGraphicFramePr>
        <p:xfrm>
          <a:off x="2110549" y="3371688"/>
          <a:ext cx="8530984" cy="3178785"/>
        </p:xfrm>
        <a:graphic>
          <a:graphicData uri="http://schemas.openxmlformats.org/drawingml/2006/table">
            <a:tbl>
              <a:tblPr firstRow="1" bandRow="1"/>
              <a:tblGrid>
                <a:gridCol w="2663244">
                  <a:extLst>
                    <a:ext uri="{9D8B030D-6E8A-4147-A177-3AD203B41FA5}">
                      <a16:colId xmlns:a16="http://schemas.microsoft.com/office/drawing/2014/main" val="1057942086"/>
                    </a:ext>
                  </a:extLst>
                </a:gridCol>
                <a:gridCol w="3024079">
                  <a:extLst>
                    <a:ext uri="{9D8B030D-6E8A-4147-A177-3AD203B41FA5}">
                      <a16:colId xmlns:a16="http://schemas.microsoft.com/office/drawing/2014/main" val="15216975"/>
                    </a:ext>
                  </a:extLst>
                </a:gridCol>
                <a:gridCol w="2843661">
                  <a:extLst>
                    <a:ext uri="{9D8B030D-6E8A-4147-A177-3AD203B41FA5}">
                      <a16:colId xmlns:a16="http://schemas.microsoft.com/office/drawing/2014/main" val="1812907846"/>
                    </a:ext>
                  </a:extLst>
                </a:gridCol>
              </a:tblGrid>
              <a:tr h="52702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500" dirty="0"/>
                        <a:t>Type</a:t>
                      </a:r>
                      <a:endParaRPr lang="zh-TW" altLang="en-US" sz="25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500" dirty="0"/>
                        <a:t>Syntax</a:t>
                      </a:r>
                      <a:endParaRPr lang="zh-TW" altLang="en-US" sz="25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500" dirty="0"/>
                        <a:t>Response/Action</a:t>
                      </a:r>
                      <a:endParaRPr lang="zh-TW" altLang="en-US" sz="25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12124423"/>
                  </a:ext>
                </a:extLst>
              </a:tr>
              <a:tr h="880703">
                <a:tc>
                  <a:txBody>
                    <a:bodyPr/>
                    <a:lstStyle/>
                    <a:p>
                      <a:r>
                        <a:rPr lang="en-US" altLang="zh-TW" sz="2500" dirty="0"/>
                        <a:t>Set</a:t>
                      </a:r>
                      <a:r>
                        <a:rPr lang="zh-TW" altLang="en-US" sz="2500" dirty="0"/>
                        <a:t> 設定</a:t>
                      </a:r>
                      <a:r>
                        <a:rPr lang="en-US" altLang="zh-TW" sz="2500" dirty="0"/>
                        <a:t>CLASS </a:t>
                      </a:r>
                      <a:r>
                        <a:rPr lang="zh-TW" altLang="en-US" sz="2500" dirty="0"/>
                        <a:t>模式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TW" sz="2500" dirty="0"/>
                        <a:t>AT+CCLASS=&lt;CLASS&gt;</a:t>
                      </a:r>
                      <a:endParaRPr lang="zh-TW" alt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TW" sz="2500" dirty="0"/>
                        <a:t>OK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5769324"/>
                  </a:ext>
                </a:extLst>
              </a:tr>
              <a:tr h="880703">
                <a:tc>
                  <a:txBody>
                    <a:bodyPr/>
                    <a:lstStyle/>
                    <a:p>
                      <a:r>
                        <a:rPr lang="en-US" altLang="zh-TW" sz="2500" dirty="0"/>
                        <a:t>Read</a:t>
                      </a:r>
                      <a:r>
                        <a:rPr lang="zh-TW" altLang="en-US" sz="2500" dirty="0"/>
                        <a:t> 讀取現在模式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TW" sz="2500" dirty="0"/>
                        <a:t>AT+CCLASS?</a:t>
                      </a:r>
                      <a:endParaRPr lang="zh-TW" alt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TW" sz="2500" dirty="0"/>
                        <a:t>+CLASS:&lt;Class&gt;</a:t>
                      </a:r>
                    </a:p>
                    <a:p>
                      <a:r>
                        <a:rPr lang="en-US" altLang="zh-TW" sz="2500" dirty="0"/>
                        <a:t>OK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59730"/>
                  </a:ext>
                </a:extLst>
              </a:tr>
              <a:tr h="880703">
                <a:tc>
                  <a:txBody>
                    <a:bodyPr/>
                    <a:lstStyle/>
                    <a:p>
                      <a:r>
                        <a:rPr lang="en-US" altLang="zh-TW" sz="2500" dirty="0"/>
                        <a:t>Test/Help</a:t>
                      </a:r>
                      <a:r>
                        <a:rPr lang="zh-TW" altLang="en-US" sz="2500" dirty="0"/>
                        <a:t> 詢問怎麼下指令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TW" sz="2500" dirty="0"/>
                        <a:t>AT+CCLASS=?</a:t>
                      </a:r>
                      <a:endParaRPr lang="zh-TW" alt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TW" sz="2500" dirty="0"/>
                        <a:t>+CCLASS=&lt;A,B,C&gt;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7617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5133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1. </a:t>
            </a:r>
            <a:r>
              <a:rPr lang="en-US" altLang="zh-TW" dirty="0"/>
              <a:t>ESP32</a:t>
            </a:r>
            <a:r>
              <a:rPr lang="zh-TW" altLang="en-US" dirty="0"/>
              <a:t>簡介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2. </a:t>
            </a:r>
            <a:r>
              <a:rPr lang="en-US" altLang="zh-TW" dirty="0"/>
              <a:t>ESP32</a:t>
            </a:r>
            <a:r>
              <a:rPr lang="zh-TW" altLang="en-US" dirty="0"/>
              <a:t>實作</a:t>
            </a:r>
            <a:r>
              <a:rPr lang="en-US" altLang="zh-TW" dirty="0"/>
              <a:t>1-</a:t>
            </a:r>
            <a:r>
              <a:rPr lang="zh-TW" altLang="en-US" dirty="0"/>
              <a:t>測謊器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altLang="zh-TW" dirty="0"/>
              <a:t>3. MQTT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dirty="0"/>
              <a:t>4. 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Lora</a:t>
            </a: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5. </a:t>
            </a:r>
            <a:r>
              <a:rPr lang="en-US" altLang="zh-TW" dirty="0">
                <a:solidFill>
                  <a:srgbClr val="FF0000"/>
                </a:solidFill>
              </a:rPr>
              <a:t>ESP32</a:t>
            </a:r>
            <a:r>
              <a:rPr lang="zh-TW" altLang="en-US" dirty="0">
                <a:solidFill>
                  <a:srgbClr val="FF0000"/>
                </a:solidFill>
              </a:rPr>
              <a:t>實作</a:t>
            </a:r>
            <a:r>
              <a:rPr lang="en-US" altLang="zh-TW" dirty="0">
                <a:solidFill>
                  <a:srgbClr val="FF0000"/>
                </a:solidFill>
              </a:rPr>
              <a:t>2_</a:t>
            </a:r>
            <a:r>
              <a:rPr lang="zh-TW" altLang="en-US" dirty="0">
                <a:solidFill>
                  <a:srgbClr val="FF0000"/>
                </a:solidFill>
              </a:rPr>
              <a:t>用</a:t>
            </a:r>
            <a:r>
              <a:rPr lang="en-US" altLang="zh-TW" dirty="0">
                <a:solidFill>
                  <a:srgbClr val="FF0000"/>
                </a:solidFill>
              </a:rPr>
              <a:t>Wi-Fi</a:t>
            </a:r>
            <a:r>
              <a:rPr lang="zh-TW" altLang="en-US" dirty="0">
                <a:solidFill>
                  <a:srgbClr val="FF0000"/>
                </a:solidFill>
              </a:rPr>
              <a:t>傳資料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SzPts val="1600"/>
            </a:pP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6.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ESP32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實作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3_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用</a:t>
            </a:r>
            <a:r>
              <a:rPr lang="en-US" altLang="zh-TW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LORA / LORAWAN</a:t>
            </a:r>
            <a:r>
              <a:rPr lang="zh-TW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傳資料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A7BCB3-8B2C-4D39-9B79-26BF3AF6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084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cb1eccd51_0_894"/>
          <p:cNvSpPr txBox="1">
            <a:spLocks noGrp="1"/>
          </p:cNvSpPr>
          <p:nvPr>
            <p:ph type="body" idx="1"/>
          </p:nvPr>
        </p:nvSpPr>
        <p:spPr>
          <a:xfrm>
            <a:off x="2979868" y="2101357"/>
            <a:ext cx="6063931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ctr">
              <a:spcBef>
                <a:spcPts val="0"/>
              </a:spcBef>
              <a:buSzPct val="80000"/>
              <a:buNone/>
            </a:pPr>
            <a:r>
              <a:rPr lang="en-US" altLang="zh-TW" sz="10000" dirty="0"/>
              <a:t>ESP32</a:t>
            </a:r>
            <a:r>
              <a:rPr lang="zh-TW" altLang="en-US" sz="10000" dirty="0"/>
              <a:t>實作</a:t>
            </a:r>
            <a:r>
              <a:rPr lang="en-US" altLang="zh-TW" sz="10000" dirty="0"/>
              <a:t>2_</a:t>
            </a:r>
            <a:r>
              <a:rPr lang="zh-TW" altLang="en-US" sz="10000" dirty="0"/>
              <a:t>用</a:t>
            </a:r>
            <a:r>
              <a:rPr lang="en-US" altLang="zh-TW" sz="10000" dirty="0"/>
              <a:t>Wi-Fi</a:t>
            </a:r>
            <a:r>
              <a:rPr lang="zh-TW" altLang="en-US" sz="10000" dirty="0"/>
              <a:t>傳資料</a:t>
            </a:r>
          </a:p>
        </p:txBody>
      </p:sp>
    </p:spTree>
    <p:extLst>
      <p:ext uri="{BB962C8B-B14F-4D97-AF65-F5344CB8AC3E}">
        <p14:creationId xmlns:p14="http://schemas.microsoft.com/office/powerpoint/2010/main" val="9723333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7;g265262cea5a_0_1">
            <a:extLst>
              <a:ext uri="{FF2B5EF4-FFF2-40B4-BE49-F238E27FC236}">
                <a16:creationId xmlns:a16="http://schemas.microsoft.com/office/drawing/2014/main" id="{BEEED2A4-66E3-40C0-B11E-DB595A5CCA29}"/>
              </a:ext>
            </a:extLst>
          </p:cNvPr>
          <p:cNvSpPr txBox="1"/>
          <p:nvPr/>
        </p:nvSpPr>
        <p:spPr>
          <a:xfrm>
            <a:off x="1760425" y="1069200"/>
            <a:ext cx="6725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線上點名</a:t>
            </a:r>
            <a:r>
              <a:rPr lang="en-US" altLang="zh-TW" sz="2400" dirty="0">
                <a:solidFill>
                  <a:srgbClr val="FF0000"/>
                </a:solidFill>
                <a:sym typeface="Century Gothic"/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實作練習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00"/>
                </a:solidFill>
              </a:rPr>
              <a:t>系統架構</a:t>
            </a:r>
            <a:endParaRPr lang="en-US" altLang="zh-TW" sz="2000" dirty="0">
              <a:solidFill>
                <a:srgbClr val="FFFF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點名程式撰寫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點名</a:t>
            </a: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540488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53034-B76C-447C-BA03-8A1C6FA3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系統架構</a:t>
            </a:r>
            <a:b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1E7D56-9220-4A47-86AF-90E7B988F03E}"/>
              </a:ext>
            </a:extLst>
          </p:cNvPr>
          <p:cNvSpPr/>
          <p:nvPr/>
        </p:nvSpPr>
        <p:spPr>
          <a:xfrm>
            <a:off x="1858052" y="1297222"/>
            <a:ext cx="8475896" cy="46815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C0E3A1-7E72-4D0F-B9ED-E25B93BB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748" y="1746526"/>
            <a:ext cx="6336503" cy="41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903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7;g265262cea5a_0_1">
            <a:extLst>
              <a:ext uri="{FF2B5EF4-FFF2-40B4-BE49-F238E27FC236}">
                <a16:creationId xmlns:a16="http://schemas.microsoft.com/office/drawing/2014/main" id="{BEEED2A4-66E3-40C0-B11E-DB595A5CCA29}"/>
              </a:ext>
            </a:extLst>
          </p:cNvPr>
          <p:cNvSpPr txBox="1"/>
          <p:nvPr/>
        </p:nvSpPr>
        <p:spPr>
          <a:xfrm>
            <a:off x="1760425" y="1069200"/>
            <a:ext cx="6725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線上點名</a:t>
            </a:r>
            <a:r>
              <a:rPr lang="en-US" altLang="zh-TW" sz="2400" dirty="0">
                <a:solidFill>
                  <a:srgbClr val="FF0000"/>
                </a:solidFill>
                <a:sym typeface="Century Gothic"/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實作練習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系統架構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00"/>
                </a:solidFill>
              </a:rPr>
              <a:t>點名程式撰寫</a:t>
            </a:r>
            <a:endParaRPr lang="en-US" altLang="zh-TW" sz="2000" dirty="0">
              <a:solidFill>
                <a:srgbClr val="FFFF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點名</a:t>
            </a: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7122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CAFD0BAE-98D8-4392-B257-442DD080165F}"/>
              </a:ext>
            </a:extLst>
          </p:cNvPr>
          <p:cNvSpPr txBox="1"/>
          <p:nvPr/>
        </p:nvSpPr>
        <p:spPr>
          <a:xfrm>
            <a:off x="4851746" y="377190"/>
            <a:ext cx="2920654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程式撰寫</a:t>
            </a:r>
            <a:r>
              <a:rPr lang="en-US" altLang="zh-TW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-1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29775D4-5334-43F8-857F-66F50D5D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3426"/>
            <a:ext cx="4781695" cy="5217384"/>
          </a:xfrm>
          <a:prstGeom prst="rect">
            <a:avLst/>
          </a:prstGeom>
        </p:spPr>
      </p:pic>
      <p:sp>
        <p:nvSpPr>
          <p:cNvPr id="15" name="Google Shape;1515;p142">
            <a:extLst>
              <a:ext uri="{FF2B5EF4-FFF2-40B4-BE49-F238E27FC236}">
                <a16:creationId xmlns:a16="http://schemas.microsoft.com/office/drawing/2014/main" id="{F57F4A8F-E754-42E2-BF45-95A34C7DA6FF}"/>
              </a:ext>
            </a:extLst>
          </p:cNvPr>
          <p:cNvSpPr txBox="1"/>
          <p:nvPr/>
        </p:nvSpPr>
        <p:spPr>
          <a:xfrm>
            <a:off x="5874970" y="1571379"/>
            <a:ext cx="4312024" cy="4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匯入我們需要的函式庫</a:t>
            </a:r>
            <a:endParaRPr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Google Shape;1515;p142">
            <a:extLst>
              <a:ext uri="{FF2B5EF4-FFF2-40B4-BE49-F238E27FC236}">
                <a16:creationId xmlns:a16="http://schemas.microsoft.com/office/drawing/2014/main" id="{280990D5-F99B-4F3C-BACD-6365768077B8}"/>
              </a:ext>
            </a:extLst>
          </p:cNvPr>
          <p:cNvSpPr txBox="1"/>
          <p:nvPr/>
        </p:nvSpPr>
        <p:spPr>
          <a:xfrm>
            <a:off x="5874970" y="3437934"/>
            <a:ext cx="4312024" cy="4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輸入我們要連接的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WI-FI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帳號密碼</a:t>
            </a:r>
            <a:endParaRPr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Google Shape;1515;p142">
            <a:extLst>
              <a:ext uri="{FF2B5EF4-FFF2-40B4-BE49-F238E27FC236}">
                <a16:creationId xmlns:a16="http://schemas.microsoft.com/office/drawing/2014/main" id="{1DA09B55-D876-44A7-86D1-4D9A1BDD5D10}"/>
              </a:ext>
            </a:extLst>
          </p:cNvPr>
          <p:cNvSpPr txBox="1"/>
          <p:nvPr/>
        </p:nvSpPr>
        <p:spPr>
          <a:xfrm>
            <a:off x="5874970" y="4511464"/>
            <a:ext cx="4312024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輸入我們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MQTT_BROKER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位置以及輸出的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PORT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電腦內預設為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1883</a:t>
            </a:r>
            <a:endParaRPr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Google Shape;1515;p142">
            <a:extLst>
              <a:ext uri="{FF2B5EF4-FFF2-40B4-BE49-F238E27FC236}">
                <a16:creationId xmlns:a16="http://schemas.microsoft.com/office/drawing/2014/main" id="{B218A0CA-FF15-4A01-A4D7-818C470B8426}"/>
              </a:ext>
            </a:extLst>
          </p:cNvPr>
          <p:cNvSpPr txBox="1"/>
          <p:nvPr/>
        </p:nvSpPr>
        <p:spPr>
          <a:xfrm>
            <a:off x="5874970" y="5669200"/>
            <a:ext cx="4312024" cy="4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連接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的指令</a:t>
            </a:r>
            <a:endParaRPr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33011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CAFD0BAE-98D8-4392-B257-442DD080165F}"/>
              </a:ext>
            </a:extLst>
          </p:cNvPr>
          <p:cNvSpPr txBox="1"/>
          <p:nvPr/>
        </p:nvSpPr>
        <p:spPr>
          <a:xfrm>
            <a:off x="4851746" y="377190"/>
            <a:ext cx="2920654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程式撰寫</a:t>
            </a:r>
            <a:r>
              <a:rPr lang="en-US" altLang="zh-TW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-2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DDFBC1-9DFD-44AB-A215-776E4870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1115799"/>
            <a:ext cx="6572477" cy="56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F3EDDB6-2818-4E8C-A55B-B7A684B9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46" y="1051089"/>
            <a:ext cx="7781713" cy="4984155"/>
          </a:xfrm>
          <a:prstGeom prst="rect">
            <a:avLst/>
          </a:prstGeom>
        </p:spPr>
      </p:pic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CAFD0BAE-98D8-4392-B257-442DD080165F}"/>
              </a:ext>
            </a:extLst>
          </p:cNvPr>
          <p:cNvSpPr txBox="1"/>
          <p:nvPr/>
        </p:nvSpPr>
        <p:spPr>
          <a:xfrm>
            <a:off x="4851746" y="312480"/>
            <a:ext cx="2920654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程式撰寫</a:t>
            </a:r>
            <a:r>
              <a:rPr lang="en-US" altLang="zh-TW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-3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Google Shape;1515;p142">
            <a:extLst>
              <a:ext uri="{FF2B5EF4-FFF2-40B4-BE49-F238E27FC236}">
                <a16:creationId xmlns:a16="http://schemas.microsoft.com/office/drawing/2014/main" id="{B3AAF209-53E4-42B1-8E32-DA9D15E2335D}"/>
              </a:ext>
            </a:extLst>
          </p:cNvPr>
          <p:cNvSpPr txBox="1"/>
          <p:nvPr/>
        </p:nvSpPr>
        <p:spPr>
          <a:xfrm>
            <a:off x="8646159" y="3429000"/>
            <a:ext cx="4292095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請改成自己的學號</a:t>
            </a:r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sz="18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qos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請設成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endParaRPr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42854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2A8C3F8A-9B2B-4D50-8674-CA76905E8746}"/>
              </a:ext>
            </a:extLst>
          </p:cNvPr>
          <p:cNvSpPr txBox="1"/>
          <p:nvPr/>
        </p:nvSpPr>
        <p:spPr>
          <a:xfrm>
            <a:off x="4890398" y="394607"/>
            <a:ext cx="2411203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結果展示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F32543-BEB4-493A-90AB-F75BE50A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95" y="1821125"/>
            <a:ext cx="4762913" cy="1265030"/>
          </a:xfrm>
          <a:prstGeom prst="rect">
            <a:avLst/>
          </a:prstGeom>
        </p:spPr>
      </p:pic>
      <p:sp>
        <p:nvSpPr>
          <p:cNvPr id="7" name="Google Shape;1515;p142">
            <a:extLst>
              <a:ext uri="{FF2B5EF4-FFF2-40B4-BE49-F238E27FC236}">
                <a16:creationId xmlns:a16="http://schemas.microsoft.com/office/drawing/2014/main" id="{AA785D72-44B8-427F-9210-BBE050B8E633}"/>
              </a:ext>
            </a:extLst>
          </p:cNvPr>
          <p:cNvSpPr txBox="1"/>
          <p:nvPr/>
        </p:nvSpPr>
        <p:spPr>
          <a:xfrm>
            <a:off x="2360290" y="1230977"/>
            <a:ext cx="1479922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連線成功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C0DF64B-E977-4E29-B689-E46B08B3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466" y="1821125"/>
            <a:ext cx="4778154" cy="2362405"/>
          </a:xfrm>
          <a:prstGeom prst="rect">
            <a:avLst/>
          </a:prstGeom>
        </p:spPr>
      </p:pic>
      <p:sp>
        <p:nvSpPr>
          <p:cNvPr id="10" name="Google Shape;1515;p142">
            <a:extLst>
              <a:ext uri="{FF2B5EF4-FFF2-40B4-BE49-F238E27FC236}">
                <a16:creationId xmlns:a16="http://schemas.microsoft.com/office/drawing/2014/main" id="{32DE2884-BBDF-4292-928B-F20ED247E281}"/>
              </a:ext>
            </a:extLst>
          </p:cNvPr>
          <p:cNvSpPr txBox="1"/>
          <p:nvPr/>
        </p:nvSpPr>
        <p:spPr>
          <a:xfrm>
            <a:off x="8447582" y="1230977"/>
            <a:ext cx="1479922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傳送成功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587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>
            <a:spLocks noGrp="1"/>
          </p:cNvSpPr>
          <p:nvPr>
            <p:ph type="title" idx="4294967295"/>
          </p:nvPr>
        </p:nvSpPr>
        <p:spPr>
          <a:xfrm>
            <a:off x="1383150" y="484582"/>
            <a:ext cx="9425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icrosoft JhengHei"/>
              <a:buNone/>
            </a:pPr>
            <a:r>
              <a:rPr lang="zh-TW" sz="4000" b="1">
                <a:latin typeface="Microsoft JhengHei"/>
                <a:ea typeface="Microsoft JhengHei"/>
                <a:cs typeface="Microsoft JhengHei"/>
                <a:sym typeface="Microsoft JhengHei"/>
              </a:rPr>
              <a:t>無線技術</a:t>
            </a:r>
            <a:endParaRPr/>
          </a:p>
        </p:txBody>
      </p:sp>
      <p:graphicFrame>
        <p:nvGraphicFramePr>
          <p:cNvPr id="176" name="Google Shape;176;p7"/>
          <p:cNvGraphicFramePr/>
          <p:nvPr/>
        </p:nvGraphicFramePr>
        <p:xfrm>
          <a:off x="823716" y="1549927"/>
          <a:ext cx="10209400" cy="4366800"/>
        </p:xfrm>
        <a:graphic>
          <a:graphicData uri="http://schemas.openxmlformats.org/drawingml/2006/table">
            <a:tbl>
              <a:tblPr firstRow="1" bandRow="1">
                <a:noFill/>
                <a:tableStyleId>{48B957CC-F5A9-4AB7-9196-8DE1A17707E3}</a:tableStyleId>
              </a:tblPr>
              <a:tblGrid>
                <a:gridCol w="25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Wi-Fi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Bluetooth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ZigBee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國際標準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IEEE 802.11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IEEE 802.15.1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IEEE 802.15.4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傳輸距離(公尺)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35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50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10-200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傳輸速度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144Mbps、866Mbps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3-24Mbps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10-250Kbps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頻段(Hz)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2.4G、5G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2.4G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2.4G</a:t>
                      </a:r>
                      <a:endParaRPr sz="1800">
                        <a:solidFill>
                          <a:schemeClr val="lt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功耗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極低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安全性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抗干擾能力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15;p142">
            <a:extLst>
              <a:ext uri="{FF2B5EF4-FFF2-40B4-BE49-F238E27FC236}">
                <a16:creationId xmlns:a16="http://schemas.microsoft.com/office/drawing/2014/main" id="{2FA2DCCC-4B74-4A9A-AEF8-A8512B8FEF10}"/>
              </a:ext>
            </a:extLst>
          </p:cNvPr>
          <p:cNvSpPr txBox="1"/>
          <p:nvPr/>
        </p:nvSpPr>
        <p:spPr>
          <a:xfrm>
            <a:off x="4890398" y="1787037"/>
            <a:ext cx="2677352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我們收到的畫面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F5BDFA-503E-492C-A165-7FA672CC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9" y="2460999"/>
            <a:ext cx="10478962" cy="3734321"/>
          </a:xfrm>
          <a:prstGeom prst="rect">
            <a:avLst/>
          </a:prstGeom>
        </p:spPr>
      </p:pic>
      <p:sp>
        <p:nvSpPr>
          <p:cNvPr id="7" name="Google Shape;1515;p142">
            <a:extLst>
              <a:ext uri="{FF2B5EF4-FFF2-40B4-BE49-F238E27FC236}">
                <a16:creationId xmlns:a16="http://schemas.microsoft.com/office/drawing/2014/main" id="{FFF6DC8B-1443-4FFB-B6B0-2F8B4EC60F94}"/>
              </a:ext>
            </a:extLst>
          </p:cNvPr>
          <p:cNvSpPr txBox="1"/>
          <p:nvPr/>
        </p:nvSpPr>
        <p:spPr>
          <a:xfrm>
            <a:off x="4890398" y="588337"/>
            <a:ext cx="2411203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結果展示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86583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15;p142">
            <a:extLst>
              <a:ext uri="{FF2B5EF4-FFF2-40B4-BE49-F238E27FC236}">
                <a16:creationId xmlns:a16="http://schemas.microsoft.com/office/drawing/2014/main" id="{2FA2DCCC-4B74-4A9A-AEF8-A8512B8FEF10}"/>
              </a:ext>
            </a:extLst>
          </p:cNvPr>
          <p:cNvSpPr txBox="1"/>
          <p:nvPr/>
        </p:nvSpPr>
        <p:spPr>
          <a:xfrm>
            <a:off x="4783718" y="1985157"/>
            <a:ext cx="3491602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注意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!!!</a:t>
            </a:r>
          </a:p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不可輸入非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ASCII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字元</a:t>
            </a:r>
            <a:endParaRPr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3EC818-50B4-4DB1-ADDA-BAA47659F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99" y="3087896"/>
            <a:ext cx="8116052" cy="12268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8353389-C65B-420B-A85B-E0929D658925}"/>
              </a:ext>
            </a:extLst>
          </p:cNvPr>
          <p:cNvSpPr/>
          <p:nvPr/>
        </p:nvSpPr>
        <p:spPr>
          <a:xfrm>
            <a:off x="3271520" y="3149600"/>
            <a:ext cx="589280" cy="27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57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FB55A04-3465-43F6-B908-2815216B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59" y="2908959"/>
            <a:ext cx="10478962" cy="3734321"/>
          </a:xfrm>
          <a:prstGeom prst="rect">
            <a:avLst/>
          </a:prstGeom>
        </p:spPr>
      </p:pic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2A8C3F8A-9B2B-4D50-8674-CA76905E8746}"/>
              </a:ext>
            </a:extLst>
          </p:cNvPr>
          <p:cNvSpPr txBox="1"/>
          <p:nvPr/>
        </p:nvSpPr>
        <p:spPr>
          <a:xfrm>
            <a:off x="4272776" y="603612"/>
            <a:ext cx="3646447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課堂作業</a:t>
            </a:r>
            <a:r>
              <a:rPr lang="en-US" altLang="zh-TW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點名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Google Shape;1515;p142">
            <a:extLst>
              <a:ext uri="{FF2B5EF4-FFF2-40B4-BE49-F238E27FC236}">
                <a16:creationId xmlns:a16="http://schemas.microsoft.com/office/drawing/2014/main" id="{F4AFED36-E5E7-4642-8718-68DBDAFF0009}"/>
              </a:ext>
            </a:extLst>
          </p:cNvPr>
          <p:cNvSpPr txBox="1"/>
          <p:nvPr/>
        </p:nvSpPr>
        <p:spPr>
          <a:xfrm>
            <a:off x="1045295" y="1507928"/>
            <a:ext cx="9735916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請同學模仿上面的程式碼，在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的部分輸入自己的學號，利用</a:t>
            </a:r>
            <a:r>
              <a:rPr lang="en-US" altLang="zh-TW" sz="20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LORA+Wi-Fi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傳輸來進行點名，這一次點名會列入成績計算，我們會針對框起來的部分進行點名計算</a:t>
            </a:r>
            <a:endParaRPr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Google Shape;1506;p142">
            <a:extLst>
              <a:ext uri="{FF2B5EF4-FFF2-40B4-BE49-F238E27FC236}">
                <a16:creationId xmlns:a16="http://schemas.microsoft.com/office/drawing/2014/main" id="{1F7C9ADA-129F-48AA-98B1-F55B872F5502}"/>
              </a:ext>
            </a:extLst>
          </p:cNvPr>
          <p:cNvSpPr/>
          <p:nvPr/>
        </p:nvSpPr>
        <p:spPr>
          <a:xfrm>
            <a:off x="2943033" y="6258743"/>
            <a:ext cx="1039688" cy="220434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3" name="Google Shape;1506;p142">
            <a:extLst>
              <a:ext uri="{FF2B5EF4-FFF2-40B4-BE49-F238E27FC236}">
                <a16:creationId xmlns:a16="http://schemas.microsoft.com/office/drawing/2014/main" id="{D6BC979F-1CFF-4500-8639-B55CBB707771}"/>
              </a:ext>
            </a:extLst>
          </p:cNvPr>
          <p:cNvSpPr/>
          <p:nvPr/>
        </p:nvSpPr>
        <p:spPr>
          <a:xfrm>
            <a:off x="1649261" y="6258743"/>
            <a:ext cx="1176669" cy="220434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427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cb1eccd51_0_894"/>
          <p:cNvSpPr txBox="1">
            <a:spLocks noGrp="1"/>
          </p:cNvSpPr>
          <p:nvPr>
            <p:ph type="body" idx="1"/>
          </p:nvPr>
        </p:nvSpPr>
        <p:spPr>
          <a:xfrm>
            <a:off x="2979868" y="2101357"/>
            <a:ext cx="6615953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ctr">
              <a:spcBef>
                <a:spcPts val="0"/>
              </a:spcBef>
              <a:buSzPct val="80000"/>
              <a:buNone/>
            </a:pPr>
            <a:r>
              <a:rPr lang="en-US" altLang="zh-TW" sz="10000" dirty="0"/>
              <a:t>ESP32</a:t>
            </a:r>
            <a:r>
              <a:rPr lang="zh-TW" altLang="en-US" sz="10000" dirty="0"/>
              <a:t>實作</a:t>
            </a:r>
            <a:r>
              <a:rPr lang="en-US" altLang="zh-TW" sz="10000" dirty="0"/>
              <a:t>2_</a:t>
            </a:r>
          </a:p>
          <a:p>
            <a:pPr marL="0" lvl="0" indent="0" algn="ctr">
              <a:spcBef>
                <a:spcPts val="0"/>
              </a:spcBef>
              <a:buSzPct val="80000"/>
              <a:buNone/>
            </a:pPr>
            <a:r>
              <a:rPr lang="zh-TW" altLang="en-US" sz="10000" dirty="0"/>
              <a:t>用</a:t>
            </a:r>
            <a:r>
              <a:rPr lang="en-US" altLang="zh-TW" sz="10000" dirty="0"/>
              <a:t>LORA / LORAWAN</a:t>
            </a:r>
            <a:r>
              <a:rPr lang="zh-TW" altLang="en-US" sz="10000" dirty="0"/>
              <a:t>傳資料</a:t>
            </a:r>
          </a:p>
        </p:txBody>
      </p:sp>
    </p:spTree>
    <p:extLst>
      <p:ext uri="{BB962C8B-B14F-4D97-AF65-F5344CB8AC3E}">
        <p14:creationId xmlns:p14="http://schemas.microsoft.com/office/powerpoint/2010/main" val="23874380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7;g265262cea5a_0_1">
            <a:extLst>
              <a:ext uri="{FF2B5EF4-FFF2-40B4-BE49-F238E27FC236}">
                <a16:creationId xmlns:a16="http://schemas.microsoft.com/office/drawing/2014/main" id="{BEEED2A4-66E3-40C0-B11E-DB595A5CCA29}"/>
              </a:ext>
            </a:extLst>
          </p:cNvPr>
          <p:cNvSpPr txBox="1"/>
          <p:nvPr/>
        </p:nvSpPr>
        <p:spPr>
          <a:xfrm>
            <a:off x="1760425" y="1069200"/>
            <a:ext cx="6725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線上點名</a:t>
            </a:r>
            <a:r>
              <a:rPr lang="en-US" altLang="zh-TW" sz="2400" dirty="0">
                <a:solidFill>
                  <a:srgbClr val="FF0000"/>
                </a:solidFill>
                <a:sym typeface="Century Gothic"/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實作練習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00"/>
                </a:solidFill>
              </a:rPr>
              <a:t>系統架構</a:t>
            </a:r>
            <a:endParaRPr lang="en-US" altLang="zh-TW" sz="2000" dirty="0">
              <a:solidFill>
                <a:srgbClr val="FFFF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en-US" altLang="zh-TW" sz="2000" dirty="0" err="1">
                <a:solidFill>
                  <a:schemeClr val="tx1"/>
                </a:solidFill>
              </a:rPr>
              <a:t>LoRa</a:t>
            </a:r>
            <a:r>
              <a:rPr lang="zh-TW" altLang="en-US" sz="2000" dirty="0">
                <a:solidFill>
                  <a:schemeClr val="tx1"/>
                </a:solidFill>
              </a:rPr>
              <a:t>接線圖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點名程式撰寫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</a:rPr>
              <a:t>點名</a:t>
            </a: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2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4916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53034-B76C-447C-BA03-8A1C6FA3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點名系統架構</a:t>
            </a:r>
            <a:b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B538E1-B33B-44F1-B70A-78EC5F89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86" y="1433682"/>
            <a:ext cx="5366994" cy="4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553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91;p141">
            <a:extLst>
              <a:ext uri="{FF2B5EF4-FFF2-40B4-BE49-F238E27FC236}">
                <a16:creationId xmlns:a16="http://schemas.microsoft.com/office/drawing/2014/main" id="{7B8A89B5-3CB2-4A21-8FC3-76B197875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200000">
            <a:off x="3179908" y="1809641"/>
            <a:ext cx="3541646" cy="389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1;g2acb1eccd51_0_883">
            <a:extLst>
              <a:ext uri="{FF2B5EF4-FFF2-40B4-BE49-F238E27FC236}">
                <a16:creationId xmlns:a16="http://schemas.microsoft.com/office/drawing/2014/main" id="{83BCD6B2-9878-40E3-9C37-9F0514B94B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844" y="1497585"/>
            <a:ext cx="4163006" cy="4515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06;p142">
            <a:extLst>
              <a:ext uri="{FF2B5EF4-FFF2-40B4-BE49-F238E27FC236}">
                <a16:creationId xmlns:a16="http://schemas.microsoft.com/office/drawing/2014/main" id="{5858C192-2F3A-410D-B2DC-884B68F586FB}"/>
              </a:ext>
            </a:extLst>
          </p:cNvPr>
          <p:cNvSpPr/>
          <p:nvPr/>
        </p:nvSpPr>
        <p:spPr>
          <a:xfrm>
            <a:off x="3845859" y="3652843"/>
            <a:ext cx="215594" cy="157158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5" name="Google Shape;1509;p142">
            <a:extLst>
              <a:ext uri="{FF2B5EF4-FFF2-40B4-BE49-F238E27FC236}">
                <a16:creationId xmlns:a16="http://schemas.microsoft.com/office/drawing/2014/main" id="{3E67778A-D650-4400-89FA-5AC1ED202304}"/>
              </a:ext>
            </a:extLst>
          </p:cNvPr>
          <p:cNvCxnSpPr>
            <a:cxnSpLocks/>
          </p:cNvCxnSpPr>
          <p:nvPr/>
        </p:nvCxnSpPr>
        <p:spPr>
          <a:xfrm flipV="1">
            <a:off x="4059296" y="3530286"/>
            <a:ext cx="5463261" cy="165439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1515;p142">
            <a:extLst>
              <a:ext uri="{FF2B5EF4-FFF2-40B4-BE49-F238E27FC236}">
                <a16:creationId xmlns:a16="http://schemas.microsoft.com/office/drawing/2014/main" id="{ADC176A6-142E-451F-A77A-ECB9F8CDDF8E}"/>
              </a:ext>
            </a:extLst>
          </p:cNvPr>
          <p:cNvSpPr txBox="1"/>
          <p:nvPr/>
        </p:nvSpPr>
        <p:spPr>
          <a:xfrm>
            <a:off x="777800" y="1058940"/>
            <a:ext cx="4339814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67" dirty="0">
                <a:solidFill>
                  <a:srgbClr val="FFC000"/>
                </a:solidFill>
              </a:rPr>
              <a:t>1 : </a:t>
            </a:r>
            <a:r>
              <a:rPr lang="en-US" altLang="zh-TW" sz="1867" dirty="0" err="1">
                <a:solidFill>
                  <a:srgbClr val="FFC000"/>
                </a:solidFill>
              </a:rPr>
              <a:t>LoRa</a:t>
            </a:r>
            <a:r>
              <a:rPr lang="zh-TW" altLang="en-US" sz="1867" dirty="0">
                <a:solidFill>
                  <a:srgbClr val="FFC000"/>
                </a:solidFill>
              </a:rPr>
              <a:t>的</a:t>
            </a:r>
            <a:r>
              <a:rPr lang="en-US" altLang="zh-TW" sz="1867" dirty="0">
                <a:solidFill>
                  <a:srgbClr val="FFC000"/>
                </a:solidFill>
              </a:rPr>
              <a:t>RX</a:t>
            </a:r>
            <a:r>
              <a:rPr lang="zh-TW" altLang="en-US" sz="1867" dirty="0">
                <a:solidFill>
                  <a:srgbClr val="FFC000"/>
                </a:solidFill>
              </a:rPr>
              <a:t> </a:t>
            </a:r>
            <a:r>
              <a:rPr lang="en-US" altLang="zh-TW" sz="1867" dirty="0">
                <a:solidFill>
                  <a:srgbClr val="FFC000"/>
                </a:solidFill>
              </a:rPr>
              <a:t>-&gt;</a:t>
            </a:r>
            <a:r>
              <a:rPr lang="zh-TW" altLang="en-US" sz="1867" dirty="0">
                <a:solidFill>
                  <a:srgbClr val="FFC000"/>
                </a:solidFill>
              </a:rPr>
              <a:t> </a:t>
            </a:r>
            <a:r>
              <a:rPr lang="en-US" altLang="zh-TW" sz="1867" dirty="0">
                <a:solidFill>
                  <a:srgbClr val="FFC000"/>
                </a:solidFill>
              </a:rPr>
              <a:t>GPIO16(ESP32</a:t>
            </a:r>
            <a:r>
              <a:rPr lang="zh-TW" altLang="en-US" sz="1867" dirty="0">
                <a:solidFill>
                  <a:srgbClr val="FFC000"/>
                </a:solidFill>
              </a:rPr>
              <a:t>的</a:t>
            </a:r>
            <a:r>
              <a:rPr lang="en-US" altLang="zh-TW" sz="1867" dirty="0">
                <a:solidFill>
                  <a:srgbClr val="FFC000"/>
                </a:solidFill>
              </a:rPr>
              <a:t>TX)</a:t>
            </a:r>
            <a:endParaRPr sz="1867" dirty="0">
              <a:solidFill>
                <a:srgbClr val="FFC000"/>
              </a:solidFill>
            </a:endParaRPr>
          </a:p>
        </p:txBody>
      </p:sp>
      <p:sp>
        <p:nvSpPr>
          <p:cNvPr id="9" name="Google Shape;1506;p142">
            <a:extLst>
              <a:ext uri="{FF2B5EF4-FFF2-40B4-BE49-F238E27FC236}">
                <a16:creationId xmlns:a16="http://schemas.microsoft.com/office/drawing/2014/main" id="{7448E736-0A77-4C80-8CED-C5F84CCB7281}"/>
              </a:ext>
            </a:extLst>
          </p:cNvPr>
          <p:cNvSpPr/>
          <p:nvPr/>
        </p:nvSpPr>
        <p:spPr>
          <a:xfrm>
            <a:off x="9500843" y="3438309"/>
            <a:ext cx="160196" cy="157034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1" name="Google Shape;1505;p142">
            <a:extLst>
              <a:ext uri="{FF2B5EF4-FFF2-40B4-BE49-F238E27FC236}">
                <a16:creationId xmlns:a16="http://schemas.microsoft.com/office/drawing/2014/main" id="{C767E97D-C839-4854-85D4-57EF3C00FA12}"/>
              </a:ext>
            </a:extLst>
          </p:cNvPr>
          <p:cNvSpPr/>
          <p:nvPr/>
        </p:nvSpPr>
        <p:spPr>
          <a:xfrm>
            <a:off x="3845859" y="3839436"/>
            <a:ext cx="215594" cy="1571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12" name="Google Shape;1510;p142">
            <a:extLst>
              <a:ext uri="{FF2B5EF4-FFF2-40B4-BE49-F238E27FC236}">
                <a16:creationId xmlns:a16="http://schemas.microsoft.com/office/drawing/2014/main" id="{51DDC3B4-7CAC-4CEC-B924-C1A00F0B244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061453" y="3321880"/>
            <a:ext cx="5449593" cy="57954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1516;p142">
            <a:extLst>
              <a:ext uri="{FF2B5EF4-FFF2-40B4-BE49-F238E27FC236}">
                <a16:creationId xmlns:a16="http://schemas.microsoft.com/office/drawing/2014/main" id="{ADD8E27F-3923-47F8-91FB-E566AEF3D523}"/>
              </a:ext>
            </a:extLst>
          </p:cNvPr>
          <p:cNvSpPr txBox="1"/>
          <p:nvPr/>
        </p:nvSpPr>
        <p:spPr>
          <a:xfrm>
            <a:off x="801290" y="1404842"/>
            <a:ext cx="4276296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67" dirty="0">
                <a:solidFill>
                  <a:srgbClr val="FF0000"/>
                </a:solidFill>
              </a:rPr>
              <a:t>2 : </a:t>
            </a:r>
            <a:r>
              <a:rPr lang="en-US" altLang="zh-TW" sz="1867" dirty="0" err="1">
                <a:solidFill>
                  <a:srgbClr val="FF0000"/>
                </a:solidFill>
              </a:rPr>
              <a:t>LoRa</a:t>
            </a:r>
            <a:r>
              <a:rPr lang="zh-TW" altLang="en-US" sz="1867" dirty="0">
                <a:solidFill>
                  <a:srgbClr val="FF0000"/>
                </a:solidFill>
              </a:rPr>
              <a:t>的</a:t>
            </a:r>
            <a:r>
              <a:rPr lang="en-US" altLang="zh-TW" sz="1867" dirty="0">
                <a:solidFill>
                  <a:srgbClr val="FF0000"/>
                </a:solidFill>
              </a:rPr>
              <a:t>TX</a:t>
            </a:r>
            <a:r>
              <a:rPr lang="zh-TW" altLang="en-US" sz="1867" dirty="0">
                <a:solidFill>
                  <a:srgbClr val="FF0000"/>
                </a:solidFill>
              </a:rPr>
              <a:t> </a:t>
            </a:r>
            <a:r>
              <a:rPr lang="en-US" altLang="zh-TW" sz="1867" dirty="0">
                <a:solidFill>
                  <a:srgbClr val="FF0000"/>
                </a:solidFill>
              </a:rPr>
              <a:t>-&gt;</a:t>
            </a:r>
            <a:r>
              <a:rPr lang="zh-TW" altLang="en-US" sz="1867" dirty="0">
                <a:solidFill>
                  <a:srgbClr val="FF0000"/>
                </a:solidFill>
              </a:rPr>
              <a:t> </a:t>
            </a:r>
            <a:r>
              <a:rPr lang="en-US" altLang="zh-TW" sz="1867" dirty="0">
                <a:solidFill>
                  <a:srgbClr val="FF0000"/>
                </a:solidFill>
              </a:rPr>
              <a:t>GPIO17(ESP32</a:t>
            </a:r>
            <a:r>
              <a:rPr lang="zh-TW" altLang="en-US" sz="1867" dirty="0">
                <a:solidFill>
                  <a:srgbClr val="FF0000"/>
                </a:solidFill>
              </a:rPr>
              <a:t>的</a:t>
            </a:r>
            <a:r>
              <a:rPr lang="en-US" altLang="zh-TW" sz="1867" dirty="0">
                <a:solidFill>
                  <a:srgbClr val="FF0000"/>
                </a:solidFill>
              </a:rPr>
              <a:t>RX)</a:t>
            </a:r>
          </a:p>
        </p:txBody>
      </p:sp>
      <p:sp>
        <p:nvSpPr>
          <p:cNvPr id="18" name="Google Shape;1505;p142">
            <a:extLst>
              <a:ext uri="{FF2B5EF4-FFF2-40B4-BE49-F238E27FC236}">
                <a16:creationId xmlns:a16="http://schemas.microsoft.com/office/drawing/2014/main" id="{BD63ADC7-8C56-4528-B21C-9E56691B06EE}"/>
              </a:ext>
            </a:extLst>
          </p:cNvPr>
          <p:cNvSpPr/>
          <p:nvPr/>
        </p:nvSpPr>
        <p:spPr>
          <a:xfrm>
            <a:off x="9511046" y="3243363"/>
            <a:ext cx="136284" cy="15703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19" name="Google Shape;1508;p142">
            <a:extLst>
              <a:ext uri="{FF2B5EF4-FFF2-40B4-BE49-F238E27FC236}">
                <a16:creationId xmlns:a16="http://schemas.microsoft.com/office/drawing/2014/main" id="{373B2365-5A6F-40C6-822A-7CBC08611064}"/>
              </a:ext>
            </a:extLst>
          </p:cNvPr>
          <p:cNvSpPr/>
          <p:nvPr/>
        </p:nvSpPr>
        <p:spPr>
          <a:xfrm rot="10800000">
            <a:off x="3758979" y="4858003"/>
            <a:ext cx="173759" cy="186589"/>
          </a:xfrm>
          <a:prstGeom prst="rect">
            <a:avLst/>
          </a:prstGeom>
          <a:noFill/>
          <a:ln w="254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20" name="Google Shape;1512;p142">
            <a:extLst>
              <a:ext uri="{FF2B5EF4-FFF2-40B4-BE49-F238E27FC236}">
                <a16:creationId xmlns:a16="http://schemas.microsoft.com/office/drawing/2014/main" id="{7F30ED97-398A-44B8-86A6-CF735A64DF1B}"/>
              </a:ext>
            </a:extLst>
          </p:cNvPr>
          <p:cNvCxnSpPr>
            <a:cxnSpLocks/>
          </p:cNvCxnSpPr>
          <p:nvPr/>
        </p:nvCxnSpPr>
        <p:spPr>
          <a:xfrm flipV="1">
            <a:off x="3931648" y="3764059"/>
            <a:ext cx="3329609" cy="1187240"/>
          </a:xfrm>
          <a:prstGeom prst="straightConnector1">
            <a:avLst/>
          </a:prstGeom>
          <a:noFill/>
          <a:ln w="2857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1514;p142">
            <a:extLst>
              <a:ext uri="{FF2B5EF4-FFF2-40B4-BE49-F238E27FC236}">
                <a16:creationId xmlns:a16="http://schemas.microsoft.com/office/drawing/2014/main" id="{7647DD48-F026-4FB5-8852-56A9A8641944}"/>
              </a:ext>
            </a:extLst>
          </p:cNvPr>
          <p:cNvSpPr txBox="1"/>
          <p:nvPr/>
        </p:nvSpPr>
        <p:spPr>
          <a:xfrm>
            <a:off x="834725" y="2161123"/>
            <a:ext cx="1275702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67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 : GND</a:t>
            </a:r>
            <a:endParaRPr sz="1867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Google Shape;1508;p142">
            <a:extLst>
              <a:ext uri="{FF2B5EF4-FFF2-40B4-BE49-F238E27FC236}">
                <a16:creationId xmlns:a16="http://schemas.microsoft.com/office/drawing/2014/main" id="{924EAA29-36E1-42B8-9C5E-77B6C75267B7}"/>
              </a:ext>
            </a:extLst>
          </p:cNvPr>
          <p:cNvSpPr/>
          <p:nvPr/>
        </p:nvSpPr>
        <p:spPr>
          <a:xfrm rot="10800000">
            <a:off x="7301970" y="2097387"/>
            <a:ext cx="170894" cy="1929730"/>
          </a:xfrm>
          <a:prstGeom prst="rect">
            <a:avLst/>
          </a:prstGeom>
          <a:noFill/>
          <a:ln w="254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27" name="Google Shape;1512;p142">
            <a:extLst>
              <a:ext uri="{FF2B5EF4-FFF2-40B4-BE49-F238E27FC236}">
                <a16:creationId xmlns:a16="http://schemas.microsoft.com/office/drawing/2014/main" id="{FE90B7F5-AF92-462C-99D2-1E6FEC2D476E}"/>
              </a:ext>
            </a:extLst>
          </p:cNvPr>
          <p:cNvCxnSpPr>
            <a:cxnSpLocks/>
          </p:cNvCxnSpPr>
          <p:nvPr/>
        </p:nvCxnSpPr>
        <p:spPr>
          <a:xfrm flipV="1">
            <a:off x="4034996" y="4214798"/>
            <a:ext cx="5799944" cy="835547"/>
          </a:xfrm>
          <a:prstGeom prst="straightConnector1">
            <a:avLst/>
          </a:prstGeom>
          <a:noFill/>
          <a:ln w="2857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1508;p142">
            <a:extLst>
              <a:ext uri="{FF2B5EF4-FFF2-40B4-BE49-F238E27FC236}">
                <a16:creationId xmlns:a16="http://schemas.microsoft.com/office/drawing/2014/main" id="{C2AF67DC-A742-43F6-B68A-255FECA061B2}"/>
              </a:ext>
            </a:extLst>
          </p:cNvPr>
          <p:cNvSpPr/>
          <p:nvPr/>
        </p:nvSpPr>
        <p:spPr>
          <a:xfrm rot="10800000">
            <a:off x="9834939" y="2115311"/>
            <a:ext cx="134077" cy="2038977"/>
          </a:xfrm>
          <a:prstGeom prst="rect">
            <a:avLst/>
          </a:prstGeom>
          <a:noFill/>
          <a:ln w="254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31" name="Google Shape;1508;p142">
            <a:extLst>
              <a:ext uri="{FF2B5EF4-FFF2-40B4-BE49-F238E27FC236}">
                <a16:creationId xmlns:a16="http://schemas.microsoft.com/office/drawing/2014/main" id="{A3BA79DE-66C9-4F71-9909-A3FE06DCD8F1}"/>
              </a:ext>
            </a:extLst>
          </p:cNvPr>
          <p:cNvSpPr/>
          <p:nvPr/>
        </p:nvSpPr>
        <p:spPr>
          <a:xfrm rot="10800000">
            <a:off x="3821771" y="4349445"/>
            <a:ext cx="173759" cy="18658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32" name="Google Shape;1512;p142">
            <a:extLst>
              <a:ext uri="{FF2B5EF4-FFF2-40B4-BE49-F238E27FC236}">
                <a16:creationId xmlns:a16="http://schemas.microsoft.com/office/drawing/2014/main" id="{61075F2F-4DA3-4444-9F9B-F690E6EBDE0D}"/>
              </a:ext>
            </a:extLst>
          </p:cNvPr>
          <p:cNvCxnSpPr>
            <a:cxnSpLocks/>
            <a:stCxn id="31" idx="1"/>
          </p:cNvCxnSpPr>
          <p:nvPr/>
        </p:nvCxnSpPr>
        <p:spPr>
          <a:xfrm flipV="1">
            <a:off x="3995530" y="4027118"/>
            <a:ext cx="3562158" cy="415621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Google Shape;1508;p142">
            <a:extLst>
              <a:ext uri="{FF2B5EF4-FFF2-40B4-BE49-F238E27FC236}">
                <a16:creationId xmlns:a16="http://schemas.microsoft.com/office/drawing/2014/main" id="{59FA9E12-647C-4CE5-94D7-AB3D5E79FB59}"/>
              </a:ext>
            </a:extLst>
          </p:cNvPr>
          <p:cNvSpPr/>
          <p:nvPr/>
        </p:nvSpPr>
        <p:spPr>
          <a:xfrm rot="10800000">
            <a:off x="7452558" y="2115307"/>
            <a:ext cx="170891" cy="1896548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cxnSp>
        <p:nvCxnSpPr>
          <p:cNvPr id="34" name="Google Shape;1512;p142">
            <a:extLst>
              <a:ext uri="{FF2B5EF4-FFF2-40B4-BE49-F238E27FC236}">
                <a16:creationId xmlns:a16="http://schemas.microsoft.com/office/drawing/2014/main" id="{16CAE610-29AF-4D34-B94F-4B049F212BE3}"/>
              </a:ext>
            </a:extLst>
          </p:cNvPr>
          <p:cNvCxnSpPr>
            <a:cxnSpLocks/>
          </p:cNvCxnSpPr>
          <p:nvPr/>
        </p:nvCxnSpPr>
        <p:spPr>
          <a:xfrm flipV="1">
            <a:off x="3996444" y="3896770"/>
            <a:ext cx="5612078" cy="563888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1508;p142">
            <a:extLst>
              <a:ext uri="{FF2B5EF4-FFF2-40B4-BE49-F238E27FC236}">
                <a16:creationId xmlns:a16="http://schemas.microsoft.com/office/drawing/2014/main" id="{E5BF3B31-4257-4247-92C3-81C1E21EC4BC}"/>
              </a:ext>
            </a:extLst>
          </p:cNvPr>
          <p:cNvSpPr/>
          <p:nvPr/>
        </p:nvSpPr>
        <p:spPr>
          <a:xfrm rot="10800000">
            <a:off x="9647329" y="2115309"/>
            <a:ext cx="146898" cy="2038979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38" name="Google Shape;1514;p142">
            <a:extLst>
              <a:ext uri="{FF2B5EF4-FFF2-40B4-BE49-F238E27FC236}">
                <a16:creationId xmlns:a16="http://schemas.microsoft.com/office/drawing/2014/main" id="{A16AB4FA-A032-451F-9508-D1B5918765BE}"/>
              </a:ext>
            </a:extLst>
          </p:cNvPr>
          <p:cNvSpPr txBox="1"/>
          <p:nvPr/>
        </p:nvSpPr>
        <p:spPr>
          <a:xfrm>
            <a:off x="806606" y="1750744"/>
            <a:ext cx="1275702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67" dirty="0">
                <a:solidFill>
                  <a:srgbClr val="00B0F0"/>
                </a:solidFill>
              </a:rPr>
              <a:t>3</a:t>
            </a:r>
            <a:r>
              <a:rPr lang="zh-TW" altLang="en-US" sz="1867" dirty="0">
                <a:solidFill>
                  <a:srgbClr val="00B0F0"/>
                </a:solidFill>
              </a:rPr>
              <a:t> </a:t>
            </a:r>
            <a:r>
              <a:rPr lang="en-US" altLang="zh-TW" sz="1867" dirty="0">
                <a:solidFill>
                  <a:srgbClr val="00B0F0"/>
                </a:solidFill>
              </a:rPr>
              <a:t>: 3V3</a:t>
            </a:r>
            <a:endParaRPr sz="1867" dirty="0">
              <a:solidFill>
                <a:srgbClr val="00B0F0"/>
              </a:solidFill>
            </a:endParaRPr>
          </a:p>
        </p:txBody>
      </p:sp>
      <p:sp>
        <p:nvSpPr>
          <p:cNvPr id="39" name="Google Shape;1515;p142">
            <a:extLst>
              <a:ext uri="{FF2B5EF4-FFF2-40B4-BE49-F238E27FC236}">
                <a16:creationId xmlns:a16="http://schemas.microsoft.com/office/drawing/2014/main" id="{8E42CB7B-164C-438D-868D-4B639B25B206}"/>
              </a:ext>
            </a:extLst>
          </p:cNvPr>
          <p:cNvSpPr txBox="1"/>
          <p:nvPr/>
        </p:nvSpPr>
        <p:spPr>
          <a:xfrm>
            <a:off x="5068740" y="287543"/>
            <a:ext cx="2054520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接線圖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71841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CAFD0BAE-98D8-4392-B257-442DD080165F}"/>
              </a:ext>
            </a:extLst>
          </p:cNvPr>
          <p:cNvSpPr txBox="1"/>
          <p:nvPr/>
        </p:nvSpPr>
        <p:spPr>
          <a:xfrm>
            <a:off x="4851746" y="377190"/>
            <a:ext cx="2920654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程式撰寫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22427E6-272D-43CA-A470-C67F36BB2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61" y="1198880"/>
            <a:ext cx="6199424" cy="5395173"/>
          </a:xfrm>
          <a:prstGeom prst="rect">
            <a:avLst/>
          </a:prstGeom>
        </p:spPr>
      </p:pic>
      <p:sp>
        <p:nvSpPr>
          <p:cNvPr id="13" name="Google Shape;1515;p142">
            <a:extLst>
              <a:ext uri="{FF2B5EF4-FFF2-40B4-BE49-F238E27FC236}">
                <a16:creationId xmlns:a16="http://schemas.microsoft.com/office/drawing/2014/main" id="{ABDAFA3D-119B-4946-97A4-9949EDDE223D}"/>
              </a:ext>
            </a:extLst>
          </p:cNvPr>
          <p:cNvSpPr txBox="1"/>
          <p:nvPr/>
        </p:nvSpPr>
        <p:spPr>
          <a:xfrm>
            <a:off x="8388095" y="2878328"/>
            <a:ext cx="4292095" cy="4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Payload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的內容請改成自己的學號</a:t>
            </a:r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73413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2A8C3F8A-9B2B-4D50-8674-CA76905E8746}"/>
              </a:ext>
            </a:extLst>
          </p:cNvPr>
          <p:cNvSpPr txBox="1"/>
          <p:nvPr/>
        </p:nvSpPr>
        <p:spPr>
          <a:xfrm>
            <a:off x="4890398" y="394607"/>
            <a:ext cx="2411203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結果展示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Google Shape;1515;p142">
            <a:extLst>
              <a:ext uri="{FF2B5EF4-FFF2-40B4-BE49-F238E27FC236}">
                <a16:creationId xmlns:a16="http://schemas.microsoft.com/office/drawing/2014/main" id="{2FA2DCCC-4B74-4A9A-AEF8-A8512B8FEF10}"/>
              </a:ext>
            </a:extLst>
          </p:cNvPr>
          <p:cNvSpPr txBox="1"/>
          <p:nvPr/>
        </p:nvSpPr>
        <p:spPr>
          <a:xfrm>
            <a:off x="4504318" y="1133216"/>
            <a:ext cx="3044562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Thonny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顯示的畫面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07E018-186C-48D8-8B9B-FB84BDEB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962453"/>
            <a:ext cx="4092070" cy="3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318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5;p142">
            <a:extLst>
              <a:ext uri="{FF2B5EF4-FFF2-40B4-BE49-F238E27FC236}">
                <a16:creationId xmlns:a16="http://schemas.microsoft.com/office/drawing/2014/main" id="{2A8C3F8A-9B2B-4D50-8674-CA76905E8746}"/>
              </a:ext>
            </a:extLst>
          </p:cNvPr>
          <p:cNvSpPr txBox="1"/>
          <p:nvPr/>
        </p:nvSpPr>
        <p:spPr>
          <a:xfrm>
            <a:off x="4890398" y="394607"/>
            <a:ext cx="2411203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結果展示</a:t>
            </a:r>
            <a:endParaRPr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Google Shape;1515;p142">
            <a:extLst>
              <a:ext uri="{FF2B5EF4-FFF2-40B4-BE49-F238E27FC236}">
                <a16:creationId xmlns:a16="http://schemas.microsoft.com/office/drawing/2014/main" id="{2FA2DCCC-4B74-4A9A-AEF8-A8512B8FEF10}"/>
              </a:ext>
            </a:extLst>
          </p:cNvPr>
          <p:cNvSpPr txBox="1"/>
          <p:nvPr/>
        </p:nvSpPr>
        <p:spPr>
          <a:xfrm>
            <a:off x="4504318" y="1133216"/>
            <a:ext cx="2677352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我們收到的畫面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5D0385D-17B2-4B21-9FC0-A6DADA62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72" y="1796765"/>
            <a:ext cx="10498015" cy="4077269"/>
          </a:xfrm>
          <a:prstGeom prst="rect">
            <a:avLst/>
          </a:prstGeom>
        </p:spPr>
      </p:pic>
      <p:sp>
        <p:nvSpPr>
          <p:cNvPr id="5" name="Google Shape;1515;p142">
            <a:extLst>
              <a:ext uri="{FF2B5EF4-FFF2-40B4-BE49-F238E27FC236}">
                <a16:creationId xmlns:a16="http://schemas.microsoft.com/office/drawing/2014/main" id="{E3255D9A-B9A2-429C-8112-6FE473488B09}"/>
              </a:ext>
            </a:extLst>
          </p:cNvPr>
          <p:cNvSpPr txBox="1"/>
          <p:nvPr/>
        </p:nvSpPr>
        <p:spPr>
          <a:xfrm>
            <a:off x="3009506" y="6063338"/>
            <a:ext cx="4292095" cy="4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TW" sz="1800" dirty="0" err="1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PS.LoRa</a:t>
            </a:r>
            <a:r>
              <a:rPr lang="zh-TW" altLang="en-US" sz="1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接收到的資料是</a:t>
            </a:r>
            <a:r>
              <a:rPr lang="en-US" altLang="zh-TW" sz="1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ASCII</a:t>
            </a:r>
            <a:r>
              <a:rPr lang="zh-TW" altLang="en-US" sz="18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碼</a:t>
            </a:r>
            <a:endParaRPr lang="en-US" altLang="zh-TW" sz="1800" dirty="0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6244444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8029</TotalTime>
  <Words>3614</Words>
  <Application>Microsoft Office PowerPoint</Application>
  <PresentationFormat>寬螢幕</PresentationFormat>
  <Paragraphs>465</Paragraphs>
  <Slides>101</Slides>
  <Notes>72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14" baseType="lpstr">
      <vt:lpstr>Noto Sans Symbols</vt:lpstr>
      <vt:lpstr>微軟正黑體</vt:lpstr>
      <vt:lpstr>Century Gothic</vt:lpstr>
      <vt:lpstr>Average</vt:lpstr>
      <vt:lpstr>Oswald</vt:lpstr>
      <vt:lpstr>Titillium Web</vt:lpstr>
      <vt:lpstr>Arial</vt:lpstr>
      <vt:lpstr>Wingdings</vt:lpstr>
      <vt:lpstr>Wingdings 3</vt:lpstr>
      <vt:lpstr>標楷體</vt:lpstr>
      <vt:lpstr>微軟正黑體</vt:lpstr>
      <vt:lpstr>新細明體</vt:lpstr>
      <vt:lpstr>Slate</vt:lpstr>
      <vt:lpstr>PowerPoint 簡報</vt:lpstr>
      <vt:lpstr>課程大綱</vt:lpstr>
      <vt:lpstr>PowerPoint 簡報</vt:lpstr>
      <vt:lpstr>ESP32簡介-認識ESP32</vt:lpstr>
      <vt:lpstr>ESP32接腳圖</vt:lpstr>
      <vt:lpstr>ESP32專用擴充板</vt:lpstr>
      <vt:lpstr>PowerPoint 簡報</vt:lpstr>
      <vt:lpstr>PowerPoint 簡報</vt:lpstr>
      <vt:lpstr>無線技術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數據傳輸方式(MQTT)</vt:lpstr>
      <vt:lpstr>QoS</vt:lpstr>
      <vt:lpstr>Mosquitto介紹</vt:lpstr>
      <vt:lpstr>Mosquitto_安裝1 </vt:lpstr>
      <vt:lpstr>Mosquitto _安裝2  </vt:lpstr>
      <vt:lpstr>Mosquitto _安裝3  </vt:lpstr>
      <vt:lpstr>Mosquitto _安裝4  </vt:lpstr>
      <vt:lpstr>Mosquitto _安裝5  </vt:lpstr>
      <vt:lpstr>新增環境變數_1  </vt:lpstr>
      <vt:lpstr>新增環境變數_2  </vt:lpstr>
      <vt:lpstr>新增環境變數_3  </vt:lpstr>
      <vt:lpstr>新增環境變數_4  </vt:lpstr>
      <vt:lpstr>新增環境變數_4  </vt:lpstr>
      <vt:lpstr>新增環境變數_5  </vt:lpstr>
      <vt:lpstr>啟動MQTT BROKER   </vt:lpstr>
      <vt:lpstr>啟動BROKER   </vt:lpstr>
      <vt:lpstr>測試BROKER_1  </vt:lpstr>
      <vt:lpstr>啟動BROKER_2  </vt:lpstr>
      <vt:lpstr>測試 BROKER  </vt:lpstr>
      <vt:lpstr>防火牆設定1 </vt:lpstr>
      <vt:lpstr>防火牆設定2 </vt:lpstr>
      <vt:lpstr>防火牆設定3 </vt:lpstr>
      <vt:lpstr>防火牆設定4 </vt:lpstr>
      <vt:lpstr>防火牆設定5 </vt:lpstr>
      <vt:lpstr>防火牆設定6 </vt:lpstr>
      <vt:lpstr>防火牆設定7 </vt:lpstr>
      <vt:lpstr>連線非本機BROKER   </vt:lpstr>
      <vt:lpstr>PowerPoint 簡報</vt:lpstr>
      <vt:lpstr>LoRa (LongRange) </vt:lpstr>
      <vt:lpstr>模組簡介</vt:lpstr>
      <vt:lpstr>模組簡介</vt:lpstr>
      <vt:lpstr>模組簡介</vt:lpstr>
      <vt:lpstr>PowerPoint 簡報</vt:lpstr>
      <vt:lpstr>Uplink-架構  </vt:lpstr>
      <vt:lpstr>Ｄownlink-架構  </vt:lpstr>
      <vt:lpstr>AT commands for LoRa Module GL6509_1</vt:lpstr>
      <vt:lpstr>AT commands for LoRa Module GL6509_2</vt:lpstr>
      <vt:lpstr>PowerPoint 簡報</vt:lpstr>
      <vt:lpstr>PowerPoint 簡報</vt:lpstr>
      <vt:lpstr>PowerPoint 簡報</vt:lpstr>
      <vt:lpstr>系統架構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點名系統架構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承軒 Wu</dc:creator>
  <cp:lastModifiedBy>王謙 </cp:lastModifiedBy>
  <cp:revision>123</cp:revision>
  <dcterms:created xsi:type="dcterms:W3CDTF">2024-01-02T08:17:45Z</dcterms:created>
  <dcterms:modified xsi:type="dcterms:W3CDTF">2024-02-05T11:33:11Z</dcterms:modified>
</cp:coreProperties>
</file>